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chart46.xml" ContentType="application/vnd.openxmlformats-officedocument.drawingml.char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drawings/drawing1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tableStyles.xml" ContentType="application/vnd.openxmlformats-officedocument.presentationml.tableStyles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rawings/drawing20.xml" ContentType="application/vnd.openxmlformats-officedocument.drawingml.chartshapes+xml"/>
  <Override PartName="/ppt/charts/style5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theme/themeOverride6.xml" ContentType="application/vnd.openxmlformats-officedocument.themeOverride+xml"/>
  <Override PartName="/ppt/charts/chart65.xml" ContentType="application/vnd.openxmlformats-officedocument.drawingml.char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charts/chart5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72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theme/themeOverride2.xml" ContentType="application/vnd.openxmlformats-officedocument.themeOverride+xml"/>
  <Override PartName="/ppt/charts/chart43.xml" ContentType="application/vnd.openxmlformats-officedocument.drawingml.chart+xml"/>
  <Override PartName="/ppt/drawings/drawing18.xml" ContentType="application/vnd.openxmlformats-officedocument.drawingml.chartshapes+xml"/>
  <Override PartName="/ppt/charts/chart6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13.xml" ContentType="application/vnd.openxmlformats-officedocument.presentationml.notesSlide+xml"/>
  <Override PartName="/ppt/charts/chart50.xml" ContentType="application/vnd.openxmlformats-officedocument.drawingml.chart+xml"/>
  <Override PartName="/ppt/drawings/drawing25.xml" ContentType="application/vnd.openxmlformats-officedocument.drawingml.chartshapes+xml"/>
  <Default Extension="wdp" ContentType="image/vnd.ms-photo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rawings/drawing14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21.xml" ContentType="application/vnd.openxmlformats-officedocument.drawingml.chartshapes+xml"/>
  <Override PartName="/ppt/charts/style6.xml" ContentType="application/vnd.ms-office.chart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rawings/drawing10.xml" ContentType="application/vnd.openxmlformats-officedocument.drawingml.chartshapes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charts/chart44.xml" ContentType="application/vnd.openxmlformats-officedocument.drawingml.chart+xml"/>
  <Override PartName="/ppt/drawings/drawing19.xml" ContentType="application/vnd.openxmlformats-officedocument.drawingml.chartshapes+xml"/>
  <Override PartName="/ppt/notesSlides/notesSlide18.xml" ContentType="application/vnd.openxmlformats-officedocument.presentationml.notesSlide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4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22.xml" ContentType="application/vnd.openxmlformats-officedocument.drawingml.chartshapes+xml"/>
  <Override PartName="/ppt/charts/style7.xml" ContentType="application/vnd.ms-office.chartstyle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charts/style3.xml" ContentType="application/vnd.ms-office.chartstyl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charts/chart45.xml" ContentType="application/vnd.openxmlformats-officedocument.drawingml.chart+xml"/>
  <Override PartName="/ppt/theme/themeOverride4.xml" ContentType="application/vnd.openxmlformats-officedocument.themeOverride+xml"/>
  <Override PartName="/ppt/charts/chart63.xml" ContentType="application/vnd.openxmlformats-officedocument.drawingml.chart+xml"/>
  <Override PartName="/ppt/charts/colors5.xml" ContentType="application/vnd.ms-office.chartcolor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23.xml" ContentType="application/vnd.openxmlformats-officedocument.drawingml.chart+xml"/>
  <Override PartName="/ppt/notesSlides/notesSlide15.xml" ContentType="application/vnd.openxmlformats-officedocument.presentationml.notesSlide+xml"/>
  <Override PartName="/ppt/charts/chart52.xml" ContentType="application/vnd.openxmlformats-officedocument.drawingml.chart+xml"/>
  <Override PartName="/ppt/notesSlides/notesSlide26.xml" ContentType="application/vnd.openxmlformats-officedocument.presentationml.notesSlide+xml"/>
  <Override PartName="/ppt/charts/chart70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drawings/drawing16.xml" ContentType="application/vnd.openxmlformats-officedocument.drawingml.chartshapes+xml"/>
  <Override PartName="/ppt/charts/chart4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drawings/drawing23.xml" ContentType="application/vnd.openxmlformats-officedocument.drawingml.chartshapes+xml"/>
  <Override PartName="/ppt/charts/style8.xml" ContentType="application/vnd.ms-office.chartstyle+xml"/>
  <Override PartName="/ppt/notesSlides/notesSlide6.xml" ContentType="application/vnd.openxmlformats-officedocument.presentationml.notesSlide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charts/style4.xml" ContentType="application/vnd.ms-office.chartstyl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notesSlides/notesSlide12.xml" ContentType="application/vnd.openxmlformats-officedocument.presentationml.notesSlide+xml"/>
  <Override PartName="/ppt/drawings/drawing24.xml" ContentType="application/vnd.openxmlformats-officedocument.drawingml.chartshapes+xml"/>
  <Override PartName="/ppt/charts/style9.xml" ContentType="application/vnd.ms-office.chartstyle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6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505" r:id="rId3"/>
    <p:sldId id="478" r:id="rId4"/>
    <p:sldId id="466" r:id="rId5"/>
    <p:sldId id="506" r:id="rId6"/>
    <p:sldId id="425" r:id="rId7"/>
    <p:sldId id="459" r:id="rId8"/>
    <p:sldId id="460" r:id="rId9"/>
    <p:sldId id="380" r:id="rId10"/>
    <p:sldId id="390" r:id="rId11"/>
    <p:sldId id="484" r:id="rId12"/>
    <p:sldId id="485" r:id="rId13"/>
    <p:sldId id="509" r:id="rId14"/>
    <p:sldId id="508" r:id="rId15"/>
    <p:sldId id="507" r:id="rId16"/>
    <p:sldId id="486" r:id="rId17"/>
    <p:sldId id="493" r:id="rId18"/>
    <p:sldId id="391" r:id="rId19"/>
    <p:sldId id="511" r:id="rId20"/>
    <p:sldId id="491" r:id="rId21"/>
    <p:sldId id="362" r:id="rId22"/>
    <p:sldId id="513" r:id="rId23"/>
    <p:sldId id="504" r:id="rId24"/>
    <p:sldId id="514" r:id="rId25"/>
    <p:sldId id="512" r:id="rId26"/>
    <p:sldId id="379" r:id="rId27"/>
    <p:sldId id="479" r:id="rId28"/>
    <p:sldId id="480" r:id="rId29"/>
    <p:sldId id="515" r:id="rId30"/>
    <p:sldId id="516" r:id="rId31"/>
    <p:sldId id="439" r:id="rId32"/>
    <p:sldId id="477" r:id="rId33"/>
    <p:sldId id="405" r:id="rId34"/>
    <p:sldId id="431" r:id="rId35"/>
    <p:sldId id="369" r:id="rId36"/>
  </p:sldIdLst>
  <p:sldSz cx="12599988" cy="7272338"/>
  <p:notesSz cx="6797675" cy="9926638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FFBF21D-CA7C-4195-BFF4-F1A774BF52E9}">
          <p14:sldIdLst>
            <p14:sldId id="256"/>
            <p14:sldId id="505"/>
            <p14:sldId id="478"/>
            <p14:sldId id="466"/>
            <p14:sldId id="506"/>
            <p14:sldId id="425"/>
            <p14:sldId id="459"/>
            <p14:sldId id="460"/>
            <p14:sldId id="380"/>
            <p14:sldId id="390"/>
            <p14:sldId id="484"/>
            <p14:sldId id="485"/>
            <p14:sldId id="509"/>
            <p14:sldId id="508"/>
            <p14:sldId id="507"/>
            <p14:sldId id="486"/>
            <p14:sldId id="493"/>
            <p14:sldId id="391"/>
            <p14:sldId id="511"/>
            <p14:sldId id="491"/>
            <p14:sldId id="362"/>
            <p14:sldId id="513"/>
            <p14:sldId id="504"/>
            <p14:sldId id="514"/>
            <p14:sldId id="512"/>
            <p14:sldId id="379"/>
            <p14:sldId id="479"/>
            <p14:sldId id="480"/>
            <p14:sldId id="515"/>
            <p14:sldId id="516"/>
            <p14:sldId id="439"/>
            <p14:sldId id="477"/>
            <p14:sldId id="405"/>
            <p14:sldId id="431"/>
            <p14:sldId id="369"/>
          </p14:sldIdLst>
        </p14:section>
        <p14:section name="Тест" id="{8D592FB6-63A1-4B30-B9DE-5883A66F8CAF}">
          <p14:sldIdLst/>
        </p14:section>
      </p14:sectionLst>
    </p:ext>
    <p:ext uri="{EFAFB233-063F-42B5-8137-9DF3F51BA10A}">
      <p15:sldGuideLst xmlns:p15="http://schemas.microsoft.com/office/powerpoint/2012/main" xmlns="">
        <p15:guide id="2" pos="3969" userDrawn="1">
          <p15:clr>
            <a:srgbClr val="A4A3A4"/>
          </p15:clr>
        </p15:guide>
        <p15:guide id="3" orient="horz" pos="22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5846"/>
    <a:srgbClr val="008000"/>
    <a:srgbClr val="FC790C"/>
    <a:srgbClr val="049274"/>
    <a:srgbClr val="0070C0"/>
    <a:srgbClr val="FFFFFF"/>
    <a:srgbClr val="F30303"/>
    <a:srgbClr val="E7EEEC"/>
    <a:srgbClr val="CBDCD6"/>
    <a:srgbClr val="F2F2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4608" autoAdjust="0"/>
  </p:normalViewPr>
  <p:slideViewPr>
    <p:cSldViewPr snapToGrid="0" showGuides="1">
      <p:cViewPr>
        <p:scale>
          <a:sx n="75" d="100"/>
          <a:sy n="75" d="100"/>
        </p:scale>
        <p:origin x="-1650" y="-750"/>
      </p:cViewPr>
      <p:guideLst>
        <p:guide orient="horz" pos="2290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22" y="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6.xlsx"/><Relationship Id="rId1" Type="http://schemas.openxmlformats.org/officeDocument/2006/relationships/themeOverride" Target="../theme/themeOverride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7.xlsx"/><Relationship Id="rId1" Type="http://schemas.openxmlformats.org/officeDocument/2006/relationships/themeOverride" Target="../theme/themeOverride3.xm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1.xml"/><Relationship Id="rId5" Type="http://schemas.microsoft.com/office/2011/relationships/chartStyle" Target="style1.xml"/><Relationship Id="rId4" Type="http://schemas.microsoft.com/office/2011/relationships/chartColorStyle" Target="colors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package" Target="../embeddings/_____Microsoft_Office_Excel46.xlsx"/><Relationship Id="rId1" Type="http://schemas.openxmlformats.org/officeDocument/2006/relationships/themeOverride" Target="../theme/themeOverride4.xm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Office_Excel47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0.xlsx"/><Relationship Id="rId1" Type="http://schemas.openxmlformats.org/officeDocument/2006/relationships/themeOverride" Target="../theme/themeOverride6.xm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2.xlsx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3.xlsx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64.xlsx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Office_Excel65.xlsx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Office_Excel66.xlsx"/><Relationship Id="rId4" Type="http://schemas.microsoft.com/office/2011/relationships/chartStyle" Target="style8.xm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7.xlsx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Office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ji\Documents\&#1050;&#1086;&#1087;&#1080;&#1103;%20&#1082;&#1086;&#1083;&#1080;&#1095;&#1077;&#1089;&#1090;&#1074;&#1086;%20&#1085;&#1072;&#1073;&#1086;&#1088;&#1086;&#1074;%20&#1080;&#1089;&#1087;&#1086;&#1083;&#1100;&#1079;&#1086;&#1074;&#1072;&#1085;&#1099;&#1093;%20&#1089;%202020%20&#1075;-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7.xlsx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Office_Excel69.xlsx"/><Relationship Id="rId4" Type="http://schemas.microsoft.com/office/2011/relationships/chartStyle" Target="style9.xm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1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Штатных должностей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795.5</c:v>
                </c:pt>
                <c:pt idx="1">
                  <c:v>1139.75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B9-4922-A68B-8940AC9828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Занято должностей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706.5</c:v>
                </c:pt>
                <c:pt idx="1">
                  <c:v>976.5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B9-4922-A68B-8940AC9828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Работает физических лиц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628</c:v>
                </c:pt>
                <c:pt idx="1">
                  <c:v>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B9-4922-A68B-8940AC982868}"/>
            </c:ext>
          </c:extLst>
        </c:ser>
        <c:axId val="135629824"/>
        <c:axId val="135635712"/>
      </c:barChart>
      <c:catAx>
        <c:axId val="135629824"/>
        <c:scaling>
          <c:orientation val="minMax"/>
        </c:scaling>
        <c:axPos val="b"/>
        <c:numFmt formatCode="General" sourceLinked="1"/>
        <c:tickLblPos val="nextTo"/>
        <c:crossAx val="135635712"/>
        <c:crosses val="autoZero"/>
        <c:auto val="1"/>
        <c:lblAlgn val="ctr"/>
        <c:lblOffset val="100"/>
      </c:catAx>
      <c:valAx>
        <c:axId val="135635712"/>
        <c:scaling>
          <c:orientation val="minMax"/>
        </c:scaling>
        <c:delete val="1"/>
        <c:axPos val="l"/>
        <c:numFmt formatCode="General" sourceLinked="1"/>
        <c:tickLblPos val="none"/>
        <c:crossAx val="135629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3649449542526733"/>
          <c:w val="1"/>
          <c:h val="0.13126007140825935"/>
        </c:manualLayout>
      </c:layout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92119966646976"/>
          <c:y val="0.14855114449768644"/>
          <c:w val="0.8478944620179466"/>
          <c:h val="0.58294497148561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посещ.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b="1" dirty="0"/>
                      <a:t>2</a:t>
                    </a:r>
                    <a:r>
                      <a:rPr lang="en-US" sz="1100" dirty="0"/>
                      <a:t>13</a:t>
                    </a:r>
                  </a:p>
                </c:rich>
              </c:tx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BC0-4E1E-823B-288A33F707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1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213</c:v>
                </c:pt>
                <c:pt idx="1">
                  <c:v>215</c:v>
                </c:pt>
                <c:pt idx="2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C0-4E1E-823B-288A33F707E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ТМК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F7-4DFE-8CCE-0FE97C086E21}"/>
            </c:ext>
          </c:extLst>
        </c:ser>
        <c:axId val="179488256"/>
        <c:axId val="179489792"/>
      </c:barChart>
      <c:catAx>
        <c:axId val="179488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489792"/>
        <c:crosses val="autoZero"/>
        <c:auto val="1"/>
        <c:lblAlgn val="ctr"/>
        <c:lblOffset val="100"/>
      </c:catAx>
      <c:valAx>
        <c:axId val="179489792"/>
        <c:scaling>
          <c:orientation val="minMax"/>
        </c:scaling>
        <c:delete val="1"/>
        <c:axPos val="l"/>
        <c:numFmt formatCode="General" sourceLinked="1"/>
        <c:tickLblPos val="none"/>
        <c:crossAx val="17948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685754710184275E-2"/>
          <c:y val="4.5117817008173813E-2"/>
          <c:w val="0.90157584331606977"/>
          <c:h val="0.62721980991899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лучевых исследований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</c:v>
                </c:pt>
                <c:pt idx="1">
                  <c:v>114.6</c:v>
                </c:pt>
                <c:pt idx="2">
                  <c:v>105.2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67-4A71-8FA3-2D3ED01D8311}"/>
            </c:ext>
          </c:extLst>
        </c:ser>
        <c:axId val="179305472"/>
        <c:axId val="179315456"/>
      </c:barChart>
      <c:catAx>
        <c:axId val="179305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315456"/>
        <c:crosses val="autoZero"/>
        <c:auto val="1"/>
        <c:lblAlgn val="ctr"/>
        <c:lblOffset val="100"/>
      </c:catAx>
      <c:valAx>
        <c:axId val="179315456"/>
        <c:scaling>
          <c:orientation val="minMax"/>
        </c:scaling>
        <c:delete val="1"/>
        <c:axPos val="l"/>
        <c:numFmt formatCode="General" sourceLinked="1"/>
        <c:tickLblPos val="none"/>
        <c:crossAx val="179305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4578318021201412E-2"/>
          <c:y val="7.5971174821437823E-2"/>
          <c:w val="0.9423317895287826"/>
          <c:h val="0.7204427444591080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КТ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29</c:v>
                </c:pt>
                <c:pt idx="2">
                  <c:v>27.8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F8-4CA6-A6C6-2106F5D6CC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19.600000000000001</c:v>
                </c:pt>
                <c:pt idx="2">
                  <c:v>14.6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F8-4CA6-A6C6-2106F5D6CCC7}"/>
            </c:ext>
          </c:extLst>
        </c:ser>
        <c:axId val="179341184"/>
        <c:axId val="179342720"/>
      </c:barChart>
      <c:catAx>
        <c:axId val="179341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342720"/>
        <c:crosses val="autoZero"/>
        <c:auto val="1"/>
        <c:lblAlgn val="ctr"/>
        <c:lblOffset val="100"/>
      </c:catAx>
      <c:valAx>
        <c:axId val="179342720"/>
        <c:scaling>
          <c:orientation val="minMax"/>
        </c:scaling>
        <c:delete val="1"/>
        <c:axPos val="l"/>
        <c:numFmt formatCode="General" sourceLinked="1"/>
        <c:tickLblPos val="none"/>
        <c:crossAx val="179341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2447938748066947"/>
          <c:y val="0.89725589991389865"/>
          <c:w val="0.23413168273981105"/>
          <c:h val="0.1027441000861026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indent="0">
              <a:defRPr lang="ru-RU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Динамика объемов УЗ-исследований, тыс.</a:t>
            </a:r>
          </a:p>
        </c:rich>
      </c:tx>
      <c:layout>
        <c:manualLayout>
          <c:xMode val="edge"/>
          <c:yMode val="edge"/>
          <c:x val="0.11656597948502546"/>
          <c:y val="9.7948823428531447E-3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УЗ-исследования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9.1042087251514581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0-4C57-8D5A-4664A8C59A5F}"/>
                </c:ext>
              </c:extLst>
            </c:dLbl>
            <c:dLbl>
              <c:idx val="1"/>
              <c:layout>
                <c:manualLayout>
                  <c:x val="0"/>
                  <c:y val="9.8045324732403669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0-4C57-8D5A-4664A8C59A5F}"/>
                </c:ext>
              </c:extLst>
            </c:dLbl>
            <c:dLbl>
              <c:idx val="2"/>
              <c:layout>
                <c:manualLayout>
                  <c:x val="4.6400745334806114E-3"/>
                  <c:y val="0.1050485622132876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B0-4C57-8D5A-4664A8C59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86</c:v>
                </c:pt>
                <c:pt idx="2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B0-4C57-8D5A-4664A8C59A5F}"/>
            </c:ext>
          </c:extLst>
        </c:ser>
        <c:axId val="179509120"/>
        <c:axId val="179510656"/>
      </c:barChart>
      <c:catAx>
        <c:axId val="179509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510656"/>
        <c:crosses val="autoZero"/>
        <c:auto val="1"/>
        <c:lblAlgn val="ctr"/>
        <c:lblOffset val="100"/>
      </c:catAx>
      <c:valAx>
        <c:axId val="179510656"/>
        <c:scaling>
          <c:orientation val="minMax"/>
        </c:scaling>
        <c:delete val="1"/>
        <c:axPos val="l"/>
        <c:numFmt formatCode="General" sourceLinked="1"/>
        <c:tickLblPos val="none"/>
        <c:crossAx val="179509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Фукцион. иссл-я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4.1669947506561677E-3"/>
                  <c:y val="-2.42280201961108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1-48C7-9F97-9C8E0AD31E4D}"/>
                </c:ext>
              </c:extLst>
            </c:dLbl>
            <c:dLbl>
              <c:idx val="1"/>
              <c:layout>
                <c:manualLayout>
                  <c:x val="-8.3333333333333367E-3"/>
                  <c:y val="-2.01900698215671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1-48C7-9F97-9C8E0AD31E4D}"/>
                </c:ext>
              </c:extLst>
            </c:dLbl>
            <c:dLbl>
              <c:idx val="2"/>
              <c:layout>
                <c:manualLayout>
                  <c:x val="0"/>
                  <c:y val="-1.6151801498174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1-48C7-9F97-9C8E0AD31E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139</c:v>
                </c:pt>
                <c:pt idx="1">
                  <c:v>148</c:v>
                </c:pt>
                <c:pt idx="2">
                  <c:v>168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C1-48C7-9F97-9C8E0AD31E4D}"/>
            </c:ext>
          </c:extLst>
        </c:ser>
        <c:axId val="179610368"/>
        <c:axId val="179611904"/>
      </c:barChart>
      <c:catAx>
        <c:axId val="179610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611904"/>
        <c:crosses val="autoZero"/>
        <c:auto val="1"/>
        <c:lblAlgn val="ctr"/>
        <c:lblOffset val="100"/>
      </c:catAx>
      <c:valAx>
        <c:axId val="179611904"/>
        <c:scaling>
          <c:orientation val="minMax"/>
        </c:scaling>
        <c:delete val="1"/>
        <c:axPos val="l"/>
        <c:numFmt formatCode="General" sourceLinked="1"/>
        <c:tickLblPos val="none"/>
        <c:crossAx val="179610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8788160677533621E-2"/>
          <c:y val="6.8627396494963855E-2"/>
          <c:w val="0.9173320930188521"/>
          <c:h val="0.739969199674154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Лаборат. иссл-я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29315007188205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9-4651-871B-0099EBC5409E}"/>
                </c:ext>
              </c:extLst>
            </c:dLbl>
            <c:dLbl>
              <c:idx val="1"/>
              <c:layout>
                <c:manualLayout>
                  <c:x val="-3.7577519156780609E-3"/>
                  <c:y val="-0.27369146146522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89-4651-871B-0099EBC5409E}"/>
                </c:ext>
              </c:extLst>
            </c:dLbl>
            <c:dLbl>
              <c:idx val="2"/>
              <c:layout>
                <c:manualLayout>
                  <c:x val="0"/>
                  <c:y val="-0.349592180870745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89-4651-871B-0099EBC54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1476</c:v>
                </c:pt>
                <c:pt idx="1">
                  <c:v>1778</c:v>
                </c:pt>
                <c:pt idx="2">
                  <c:v>2481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89-4651-871B-0099EBC54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3.7576321355067411E-3"/>
                  <c:y val="5.5203941803659536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89-4651-871B-0099EBC5409E}"/>
                </c:ext>
              </c:extLst>
            </c:dLbl>
            <c:dLbl>
              <c:idx val="1"/>
              <c:layout>
                <c:manualLayout>
                  <c:x val="-1.5030528542026907E-2"/>
                  <c:y val="-5.62249018208622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89-4651-871B-0099EBC5409E}"/>
                </c:ext>
              </c:extLst>
            </c:dLbl>
            <c:dLbl>
              <c:idx val="2"/>
              <c:layout>
                <c:manualLayout>
                  <c:x val="-1.8788160677533621E-2"/>
                  <c:y val="-4.56827327294505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89-4651-871B-0099EBC54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489-4651-871B-0099EBC5409E}"/>
            </c:ext>
          </c:extLst>
        </c:ser>
        <c:overlap val="100"/>
        <c:axId val="179680768"/>
        <c:axId val="179682688"/>
      </c:barChart>
      <c:catAx>
        <c:axId val="1796807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682688"/>
        <c:crosses val="autoZero"/>
        <c:auto val="1"/>
        <c:lblAlgn val="ctr"/>
        <c:lblOffset val="100"/>
      </c:catAx>
      <c:valAx>
        <c:axId val="179682688"/>
        <c:scaling>
          <c:orientation val="minMax"/>
        </c:scaling>
        <c:delete val="1"/>
        <c:axPos val="l"/>
        <c:numFmt formatCode="#,##0" sourceLinked="1"/>
        <c:tickLblPos val="none"/>
        <c:crossAx val="1796807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92119966646982"/>
          <c:y val="0.14855114449768644"/>
          <c:w val="0.8478944620179466"/>
          <c:h val="0.582944971485619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посещ.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99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C0-4E1E-823B-288A33F707ED}"/>
            </c:ext>
          </c:extLst>
        </c:ser>
        <c:axId val="180050944"/>
        <c:axId val="180056832"/>
      </c:barChart>
      <c:catAx>
        <c:axId val="180050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056832"/>
        <c:crosses val="autoZero"/>
        <c:auto val="1"/>
        <c:lblAlgn val="ctr"/>
        <c:lblOffset val="100"/>
      </c:catAx>
      <c:valAx>
        <c:axId val="180056832"/>
        <c:scaling>
          <c:orientation val="minMax"/>
        </c:scaling>
        <c:delete val="1"/>
        <c:axPos val="l"/>
        <c:numFmt formatCode="General" sourceLinked="1"/>
        <c:tickLblPos val="none"/>
        <c:crossAx val="1800509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685754710184275E-2"/>
          <c:y val="4.5117817008173813E-2"/>
          <c:w val="0.90157584331606977"/>
          <c:h val="0.62721980991899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лучевых исследований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67-4A71-8FA3-2D3ED01D8311}"/>
            </c:ext>
          </c:extLst>
        </c:ser>
        <c:axId val="180262400"/>
        <c:axId val="180263936"/>
      </c:barChart>
      <c:catAx>
        <c:axId val="180262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263936"/>
        <c:crosses val="autoZero"/>
        <c:auto val="1"/>
        <c:lblAlgn val="ctr"/>
        <c:lblOffset val="100"/>
      </c:catAx>
      <c:valAx>
        <c:axId val="180263936"/>
        <c:scaling>
          <c:orientation val="minMax"/>
        </c:scaling>
        <c:delete val="1"/>
        <c:axPos val="l"/>
        <c:numFmt formatCode="General" sourceLinked="1"/>
        <c:tickLblPos val="none"/>
        <c:crossAx val="18026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172660802576134E-2"/>
          <c:y val="1.5554451563554571E-2"/>
          <c:w val="0.89365467839485035"/>
          <c:h val="0.889364855882401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УЗ-исследования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5.5123226453593207E-3"/>
                  <c:y val="-7.00323748088589E-3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0-4C57-8D5A-4664A8C59A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</c:v>
                </c:pt>
                <c:pt idx="1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B0-4C57-8D5A-4664A8C59A5F}"/>
            </c:ext>
          </c:extLst>
        </c:ser>
        <c:axId val="180323456"/>
        <c:axId val="180324992"/>
      </c:barChart>
      <c:catAx>
        <c:axId val="1803234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324992"/>
        <c:crosses val="autoZero"/>
        <c:auto val="1"/>
        <c:lblAlgn val="ctr"/>
        <c:lblOffset val="100"/>
      </c:catAx>
      <c:valAx>
        <c:axId val="180324992"/>
        <c:scaling>
          <c:orientation val="minMax"/>
        </c:scaling>
        <c:delete val="1"/>
        <c:axPos val="l"/>
        <c:numFmt formatCode="General" sourceLinked="1"/>
        <c:tickLblPos val="none"/>
        <c:crossAx val="1803234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autoTitleDeleted val="1"/>
    <c:plotArea>
      <c:layout>
        <c:manualLayout>
          <c:layoutTarget val="inner"/>
          <c:xMode val="edge"/>
          <c:yMode val="edge"/>
          <c:x val="6.4338241502454985E-2"/>
          <c:y val="9.6892123414238751E-2"/>
          <c:w val="0.93566175849754563"/>
          <c:h val="0.724919156961465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Эндоскопические иссл-я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8662172071104349E-2"/>
                  <c:y val="-2.25501830743724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71-41AB-8E61-21F527509835}"/>
                </c:ext>
              </c:extLst>
            </c:dLbl>
            <c:dLbl>
              <c:idx val="1"/>
              <c:layout>
                <c:manualLayout>
                  <c:x val="-1.8662172071104263E-2"/>
                  <c:y val="-2.39674721771303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53-4963-9821-59F4AD117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71-41AB-8E61-21F527509835}"/>
            </c:ext>
          </c:extLst>
        </c:ser>
        <c:axId val="180516352"/>
        <c:axId val="180517888"/>
      </c:barChart>
      <c:catAx>
        <c:axId val="180516352"/>
        <c:scaling>
          <c:orientation val="minMax"/>
        </c:scaling>
        <c:axPos val="b"/>
        <c:numFmt formatCode="General" sourceLinked="1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517888"/>
        <c:crosses val="autoZero"/>
        <c:auto val="1"/>
        <c:lblAlgn val="ctr"/>
        <c:lblOffset val="100"/>
      </c:catAx>
      <c:valAx>
        <c:axId val="180517888"/>
        <c:scaling>
          <c:orientation val="minMax"/>
        </c:scaling>
        <c:delete val="1"/>
        <c:axPos val="l"/>
        <c:numFmt formatCode="General" sourceLinked="1"/>
        <c:tickLblPos val="none"/>
        <c:crossAx val="18051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4394321416287739E-2"/>
          <c:y val="4.8216944905819889E-2"/>
          <c:w val="0.93694374407013914"/>
          <c:h val="0.629092687278542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Штатных должностей</c:v>
                </c:pt>
                <c:pt idx="1">
                  <c:v>Занято должностей</c:v>
                </c:pt>
                <c:pt idx="2">
                  <c:v>Физических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219.75</c:v>
                </c:pt>
                <c:pt idx="1">
                  <c:v>199.5</c:v>
                </c:pt>
                <c:pt idx="2">
                  <c:v>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0E-450D-A267-53016CFD1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Штатных должностей</c:v>
                </c:pt>
                <c:pt idx="1">
                  <c:v>Занято должностей</c:v>
                </c:pt>
                <c:pt idx="2">
                  <c:v>Физических лиц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315</c:v>
                </c:pt>
                <c:pt idx="1">
                  <c:v>273.25</c:v>
                </c:pt>
                <c:pt idx="2">
                  <c:v>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0E-450D-A267-53016CFD1FA1}"/>
            </c:ext>
          </c:extLst>
        </c:ser>
        <c:gapWidth val="219"/>
        <c:overlap val="-27"/>
        <c:axId val="135678592"/>
        <c:axId val="135684480"/>
      </c:barChart>
      <c:catAx>
        <c:axId val="135678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684480"/>
        <c:crosses val="autoZero"/>
        <c:auto val="1"/>
        <c:lblAlgn val="ctr"/>
        <c:lblOffset val="100"/>
      </c:catAx>
      <c:valAx>
        <c:axId val="1356844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567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100" dirty="0"/>
              <a:t>-30%</a:t>
            </a:r>
          </a:p>
        </c:rich>
      </c:tx>
      <c:layout>
        <c:manualLayout>
          <c:xMode val="edge"/>
          <c:yMode val="edge"/>
          <c:x val="0.80120232393274293"/>
          <c:y val="5.2006628066321718E-2"/>
        </c:manualLayout>
      </c:layout>
    </c:title>
    <c:plotArea>
      <c:layout>
        <c:manualLayout>
          <c:layoutTarget val="inner"/>
          <c:xMode val="edge"/>
          <c:yMode val="edge"/>
          <c:x val="1.8788160677533621E-2"/>
          <c:y val="6.1197878199775055E-2"/>
          <c:w val="0.9173320930188521"/>
          <c:h val="0.73996919967415464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Лаборат. иссл-я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-1.5030528542026907E-2"/>
                  <c:y val="-0.381620132239576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89-4651-871B-0099EBC5409E}"/>
                </c:ext>
              </c:extLst>
            </c:dLbl>
            <c:dLbl>
              <c:idx val="1"/>
              <c:layout>
                <c:manualLayout>
                  <c:x val="-1.8788160677533621E-2"/>
                  <c:y val="-0.2934659726599582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FE-4017-93D5-56CC5260F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1024</c:v>
                </c:pt>
                <c:pt idx="1">
                  <c:v>717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489-4651-871B-0099EBC5409E}"/>
            </c:ext>
          </c:extLst>
        </c:ser>
        <c:overlap val="100"/>
        <c:axId val="180474624"/>
        <c:axId val="180476160"/>
      </c:barChart>
      <c:catAx>
        <c:axId val="1804746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476160"/>
        <c:crosses val="autoZero"/>
        <c:auto val="1"/>
        <c:lblAlgn val="ctr"/>
        <c:lblOffset val="100"/>
      </c:catAx>
      <c:valAx>
        <c:axId val="180476160"/>
        <c:scaling>
          <c:orientation val="minMax"/>
        </c:scaling>
        <c:delete val="1"/>
        <c:axPos val="l"/>
        <c:numFmt formatCode="#,##0" sourceLinked="1"/>
        <c:tickLblPos val="none"/>
        <c:crossAx val="1804746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277731976254749"/>
          <c:y val="5.2624679329018334E-2"/>
          <c:w val="0.78722277037854782"/>
          <c:h val="0.72104391306766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-2.7625931831381755E-3"/>
                  <c:y val="0.217342517104832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C-495C-9F9A-2BC7645B56CE}"/>
                </c:ext>
              </c:extLst>
            </c:dLbl>
            <c:dLbl>
              <c:idx val="1"/>
              <c:layout>
                <c:manualLayout>
                  <c:x val="1.6575559098829133E-2"/>
                  <c:y val="0.2222821197663062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C-495C-9F9A-2BC7645B56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B0C-495C-9F9A-2BC7645B56CE}"/>
            </c:ext>
          </c:extLst>
        </c:ser>
        <c:axId val="180655232"/>
        <c:axId val="180656768"/>
      </c:barChart>
      <c:catAx>
        <c:axId val="1806552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656768"/>
        <c:crosses val="autoZero"/>
        <c:auto val="1"/>
        <c:lblAlgn val="ctr"/>
        <c:lblOffset val="100"/>
      </c:catAx>
      <c:valAx>
        <c:axId val="180656768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06552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9504475050968823E-2"/>
          <c:y val="0.19572892395405853"/>
          <c:w val="0.7848671010327134"/>
          <c:h val="0.708223897869971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158-4278-B6E3-F9BF3B524444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8-4278-B6E3-F9BF3B5244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21.6</c:v>
                </c:pt>
                <c:pt idx="1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8-4278-B6E3-F9BF3B524444}"/>
            </c:ext>
          </c:extLst>
        </c:ser>
        <c:axId val="180707328"/>
        <c:axId val="180708864"/>
      </c:barChart>
      <c:catAx>
        <c:axId val="1807073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708864"/>
        <c:crosses val="autoZero"/>
        <c:auto val="1"/>
        <c:lblAlgn val="ctr"/>
        <c:lblOffset val="100"/>
      </c:catAx>
      <c:valAx>
        <c:axId val="180708864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07073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92119966646982"/>
          <c:y val="4.2346474120427018E-2"/>
          <c:w val="0.8478944620179466"/>
          <c:h val="0.7296085639113584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посещ.</c:v>
                </c:pt>
              </c:strCache>
            </c:strRef>
          </c:tx>
          <c:spPr>
            <a:solidFill>
              <a:srgbClr val="C0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70.8</c:v>
                </c:pt>
                <c:pt idx="1">
                  <c:v>57.2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C0-4E1E-823B-288A33F707ED}"/>
            </c:ext>
          </c:extLst>
        </c:ser>
        <c:axId val="180807552"/>
        <c:axId val="180809088"/>
      </c:barChart>
      <c:catAx>
        <c:axId val="180807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809088"/>
        <c:crosses val="autoZero"/>
        <c:auto val="1"/>
        <c:lblAlgn val="ctr"/>
        <c:lblOffset val="100"/>
      </c:catAx>
      <c:valAx>
        <c:axId val="180809088"/>
        <c:scaling>
          <c:orientation val="minMax"/>
        </c:scaling>
        <c:delete val="1"/>
        <c:axPos val="l"/>
        <c:numFmt formatCode="General" sourceLinked="1"/>
        <c:tickLblPos val="none"/>
        <c:crossAx val="180807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29.5</c:v>
                </c:pt>
                <c:pt idx="1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8B-4263-A950-E12565A0B03F}"/>
            </c:ext>
          </c:extLst>
        </c:ser>
        <c:axId val="181132672"/>
        <c:axId val="180819072"/>
      </c:barChart>
      <c:catAx>
        <c:axId val="181132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819072"/>
        <c:crosses val="autoZero"/>
        <c:auto val="1"/>
        <c:lblAlgn val="ctr"/>
        <c:lblOffset val="100"/>
      </c:catAx>
      <c:valAx>
        <c:axId val="180819072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11326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19262867652268E-2"/>
          <c:y val="0"/>
          <c:w val="0.92082316701664257"/>
          <c:h val="0.65795888417204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FE-4176-9328-7574A20E99EC}"/>
            </c:ext>
          </c:extLst>
        </c:ser>
        <c:axId val="180867840"/>
        <c:axId val="180869376"/>
      </c:barChart>
      <c:catAx>
        <c:axId val="180867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869376"/>
        <c:crosses val="autoZero"/>
        <c:auto val="1"/>
        <c:lblAlgn val="ctr"/>
        <c:lblOffset val="100"/>
      </c:catAx>
      <c:valAx>
        <c:axId val="180869376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08678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i="1"/>
      </a:pPr>
      <a:endParaRPr lang="ru-RU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layout/>
    </c:title>
    <c:plotArea>
      <c:layout/>
      <c:barChart>
        <c:barDir val="col"/>
        <c:grouping val="clustered"/>
        <c:axId val="181191040"/>
        <c:axId val="181192576"/>
      </c:barChart>
      <c:catAx>
        <c:axId val="181191040"/>
        <c:scaling>
          <c:orientation val="minMax"/>
        </c:scaling>
        <c:axPos val="b"/>
        <c:numFmt formatCode="General" sourceLinked="1"/>
        <c:majorTickMark val="none"/>
        <c:tickLblPos val="nextTo"/>
        <c:crossAx val="181192576"/>
        <c:crosses val="autoZero"/>
        <c:auto val="1"/>
        <c:lblAlgn val="ctr"/>
        <c:lblOffset val="100"/>
      </c:catAx>
      <c:valAx>
        <c:axId val="181192576"/>
        <c:scaling>
          <c:orientation val="minMax"/>
        </c:scaling>
        <c:axPos val="l"/>
        <c:majorGridlines/>
        <c:numFmt formatCode="General" sourceLinked="1"/>
        <c:majorTickMark val="none"/>
        <c:tickLblPos val="none"/>
        <c:crossAx val="181191040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"/>
  <c:chart>
    <c:autoTitleDeleted val="1"/>
    <c:plotArea>
      <c:layout>
        <c:manualLayout>
          <c:layoutTarget val="inner"/>
          <c:xMode val="edge"/>
          <c:yMode val="edge"/>
          <c:x val="4.7785123605098553E-2"/>
          <c:y val="5.2402035014462139E-2"/>
          <c:w val="0.90442975278980364"/>
          <c:h val="0.80405577497058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56.7</c:v>
                </c:pt>
                <c:pt idx="1">
                  <c:v>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C3-4B11-91E8-2B8AD1C0DB18}"/>
            </c:ext>
          </c:extLst>
        </c:ser>
        <c:axId val="181238016"/>
        <c:axId val="181243904"/>
      </c:barChart>
      <c:catAx>
        <c:axId val="1812380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1243904"/>
        <c:crosses val="autoZero"/>
        <c:auto val="1"/>
        <c:lblAlgn val="ctr"/>
        <c:lblOffset val="100"/>
      </c:catAx>
      <c:valAx>
        <c:axId val="181243904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12380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3.3376066803738669E-2"/>
          <c:y val="0.19139548063238676"/>
          <c:w val="0.70033118041376752"/>
          <c:h val="0.667185528386364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11.1</c:v>
                </c:pt>
                <c:pt idx="1">
                  <c:v>12.9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90-4E02-85F9-20C354952228}"/>
            </c:ext>
          </c:extLst>
        </c:ser>
        <c:axId val="181259648"/>
        <c:axId val="180892800"/>
      </c:barChart>
      <c:catAx>
        <c:axId val="181259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892800"/>
        <c:crosses val="autoZero"/>
        <c:auto val="1"/>
        <c:lblAlgn val="ctr"/>
        <c:lblOffset val="100"/>
      </c:catAx>
      <c:valAx>
        <c:axId val="180892800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1259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>
        <c:manualLayout>
          <c:layoutTarget val="inner"/>
          <c:xMode val="edge"/>
          <c:yMode val="edge"/>
          <c:x val="4.0324233392159951E-2"/>
          <c:y val="5.2402074326922475E-2"/>
          <c:w val="0.91935153321568064"/>
          <c:h val="0.7999491167292004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5.4</c:v>
                </c:pt>
                <c:pt idx="1">
                  <c:v>5.0999999999999996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0A-461A-83E5-B3386E682006}"/>
            </c:ext>
          </c:extLst>
        </c:ser>
        <c:axId val="180957952"/>
        <c:axId val="180959488"/>
      </c:barChart>
      <c:catAx>
        <c:axId val="1809579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0959488"/>
        <c:crosses val="autoZero"/>
        <c:auto val="1"/>
        <c:lblAlgn val="ctr"/>
        <c:lblOffset val="100"/>
      </c:catAx>
      <c:valAx>
        <c:axId val="180959488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0957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Штатных должностей</c:v>
                </c:pt>
                <c:pt idx="1">
                  <c:v>Занято должностей</c:v>
                </c:pt>
                <c:pt idx="2">
                  <c:v>Физических лиц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232.25</c:v>
                </c:pt>
                <c:pt idx="1">
                  <c:v>220.75</c:v>
                </c:pt>
                <c:pt idx="2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76-475E-9C1B-CE9F567140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Штатных должностей</c:v>
                </c:pt>
                <c:pt idx="1">
                  <c:v>Занято должностей</c:v>
                </c:pt>
                <c:pt idx="2">
                  <c:v>Физических лиц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353</c:v>
                </c:pt>
                <c:pt idx="1">
                  <c:v>315.75</c:v>
                </c:pt>
                <c:pt idx="2">
                  <c:v>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76-475E-9C1B-CE9F5671403E}"/>
            </c:ext>
          </c:extLst>
        </c:ser>
        <c:gapWidth val="219"/>
        <c:overlap val="-27"/>
        <c:axId val="136009984"/>
        <c:axId val="136028160"/>
      </c:barChart>
      <c:catAx>
        <c:axId val="1360099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6028160"/>
        <c:crosses val="autoZero"/>
        <c:auto val="1"/>
        <c:lblAlgn val="ctr"/>
        <c:lblOffset val="100"/>
      </c:catAx>
      <c:valAx>
        <c:axId val="136028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600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plotArea>
      <c:layout>
        <c:manualLayout>
          <c:layoutTarget val="inner"/>
          <c:xMode val="edge"/>
          <c:yMode val="edge"/>
          <c:x val="4.1505290216160264E-2"/>
          <c:y val="4.2874382050334593E-2"/>
          <c:w val="0.90189658676180307"/>
          <c:h val="0.8085006672076345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292</c:v>
                </c:pt>
                <c:pt idx="1">
                  <c:v>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F-4BCE-B6B2-51EE94A283D4}"/>
            </c:ext>
          </c:extLst>
        </c:ser>
        <c:axId val="181299072"/>
        <c:axId val="181300608"/>
      </c:barChart>
      <c:catAx>
        <c:axId val="181299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1300608"/>
        <c:crosses val="autoZero"/>
        <c:auto val="1"/>
        <c:lblAlgn val="ctr"/>
        <c:lblOffset val="100"/>
      </c:catAx>
      <c:valAx>
        <c:axId val="181300608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81299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492401825567982E-2"/>
          <c:y val="3.8868888307367837E-2"/>
          <c:w val="0.91489643412407928"/>
          <c:h val="0.809748102787590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ОМС</c:v>
                </c:pt>
                <c:pt idx="1">
                  <c:v>Субсидии на выполнение гос. (мун.) задания</c:v>
                </c:pt>
                <c:pt idx="2">
                  <c:v>Субсидии на иные цели</c:v>
                </c:pt>
                <c:pt idx="3">
                  <c:v>Средства от приносящей доход деятельности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800069</c:v>
                </c:pt>
                <c:pt idx="1">
                  <c:v>15610</c:v>
                </c:pt>
                <c:pt idx="2">
                  <c:v>187450</c:v>
                </c:pt>
                <c:pt idx="3">
                  <c:v>228908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98-4603-B4B5-C4DD640130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0"/>
                  <c:y val="-6.16982674415293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98-4603-B4B5-C4DD64013098}"/>
                </c:ext>
              </c:extLst>
            </c:dLbl>
            <c:dLbl>
              <c:idx val="2"/>
              <c:layout>
                <c:manualLayout>
                  <c:x val="8.29015598156948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127 126,23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A98-4603-B4B5-C4DD64013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ОМС</c:v>
                </c:pt>
                <c:pt idx="1">
                  <c:v>Субсидии на выполнение гос. (мун.) задания</c:v>
                </c:pt>
                <c:pt idx="2">
                  <c:v>Субсидии на иные цели</c:v>
                </c:pt>
                <c:pt idx="3">
                  <c:v>Средства от приносящей доход деятельности</c:v>
                </c:pt>
              </c:strCache>
            </c:strRef>
          </c:cat>
          <c:val>
            <c:numRef>
              <c:f>Лист1!$C$2:$C$5</c:f>
              <c:numCache>
                <c:formatCode>_-* #,##0.00\ _₽_-;\-* #,##0.00\ _₽_-;_-* "-"??\ _₽_-;_-@_-</c:formatCode>
                <c:ptCount val="4"/>
                <c:pt idx="0">
                  <c:v>1181456.75</c:v>
                </c:pt>
                <c:pt idx="1">
                  <c:v>28242.38</c:v>
                </c:pt>
                <c:pt idx="2">
                  <c:v>127126.23</c:v>
                </c:pt>
                <c:pt idx="3">
                  <c:v>399308.16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A98-4603-B4B5-C4DD64013098}"/>
            </c:ext>
          </c:extLst>
        </c:ser>
        <c:gapWidth val="50"/>
        <c:axId val="183610368"/>
        <c:axId val="183624448"/>
      </c:barChart>
      <c:catAx>
        <c:axId val="183610368"/>
        <c:scaling>
          <c:orientation val="minMax"/>
        </c:scaling>
        <c:axPos val="b"/>
        <c:numFmt formatCode="General" sourceLinked="0"/>
        <c:tickLblPos val="nextTo"/>
        <c:crossAx val="183624448"/>
        <c:crosses val="autoZero"/>
        <c:auto val="1"/>
        <c:lblAlgn val="ctr"/>
        <c:lblOffset val="100"/>
      </c:catAx>
      <c:valAx>
        <c:axId val="183624448"/>
        <c:scaling>
          <c:orientation val="minMax"/>
          <c:max val="1200000"/>
          <c:min val="0"/>
        </c:scaling>
        <c:delete val="1"/>
        <c:axPos val="l"/>
        <c:numFmt formatCode="_-* #,##0.00\ _₽_-;\-* #,##0.00\ _₽_-;_-* &quot;-&quot;??\ _₽_-;_-@_-" sourceLinked="1"/>
        <c:tickLblPos val="none"/>
        <c:crossAx val="18361036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3504258097569501E-2"/>
          <c:y val="5.2984323097234184E-3"/>
          <c:w val="0.94652695741981074"/>
          <c:h val="0.8938400125697628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Барнаул</c:v>
                </c:pt>
              </c:strCache>
            </c:strRef>
          </c:tx>
          <c:spPr>
            <a:noFill/>
            <a:ln w="19050">
              <a:solidFill>
                <a:srgbClr val="FF0000"/>
              </a:solidFill>
              <a:prstDash val="solid"/>
            </a:ln>
          </c:spPr>
          <c:dLbls>
            <c:dLbl>
              <c:idx val="0"/>
              <c:layout>
                <c:manualLayout>
                  <c:x val="9.2969042612701197E-2"/>
                  <c:y val="-0.40127876142739871"/>
                </c:manualLayout>
              </c:layout>
              <c:tx>
                <c:rich>
                  <a:bodyPr/>
                  <a:lstStyle/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г. Барнаул:</a:t>
                    </a:r>
                  </a:p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982 030,53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290-477A-8CBD-413B5F315E20}"/>
                </c:ext>
              </c:extLst>
            </c:dLbl>
            <c:dLbl>
              <c:idx val="1"/>
              <c:layout>
                <c:manualLayout>
                  <c:x val="-2.1113860610421421E-3"/>
                  <c:y val="-0.10425642878782652"/>
                </c:manualLayout>
              </c:layout>
              <c:tx>
                <c:rich>
                  <a:bodyPr/>
                  <a:lstStyle/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г. Барнаул:</a:t>
                    </a:r>
                    <a:endParaRPr lang="ru-RU" sz="1050" i="0" baseline="0" dirty="0">
                      <a:solidFill>
                        <a:srgbClr val="FF0000"/>
                      </a:solidFill>
                      <a:effectLst/>
                    </a:endParaRPr>
                  </a:p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17 357,83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290-477A-8CBD-413B5F315E20}"/>
                </c:ext>
              </c:extLst>
            </c:dLbl>
            <c:dLbl>
              <c:idx val="2"/>
              <c:layout>
                <c:manualLayout>
                  <c:x val="1.9510042909804621E-3"/>
                  <c:y val="-0.163822496247078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 г. Барнаул:</a:t>
                    </a:r>
                  </a:p>
                  <a:p>
                    <a:r>
                      <a:rPr lang="ru-RU"/>
                      <a:t>124 719,24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290-477A-8CBD-413B5F315E20}"/>
                </c:ext>
              </c:extLst>
            </c:dLbl>
            <c:dLbl>
              <c:idx val="3"/>
              <c:layout>
                <c:manualLayout>
                  <c:x val="8.5291737464533333E-4"/>
                  <c:y val="-3.9292137756373642E-2"/>
                </c:manualLayout>
              </c:layout>
              <c:tx>
                <c:rich>
                  <a:bodyPr/>
                  <a:lstStyle/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г. Барнаул:</a:t>
                    </a:r>
                  </a:p>
                  <a:p>
                    <a:r>
                      <a:rPr lang="ru-RU" sz="1050" i="0" dirty="0">
                        <a:solidFill>
                          <a:srgbClr val="FF0000"/>
                        </a:solidFill>
                        <a:effectLst/>
                      </a:rPr>
                      <a:t>295 856,14  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290-477A-8CBD-413B5F315E20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1050" i="0"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Средства ОМС</c:v>
                </c:pt>
                <c:pt idx="1">
                  <c:v>Субсидии на выполнение го. (мун.) задания</c:v>
                </c:pt>
                <c:pt idx="2">
                  <c:v>Субсидии на иные цели</c:v>
                </c:pt>
                <c:pt idx="3">
                  <c:v>Средства от приносящей доход деятельности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982030.53</c:v>
                </c:pt>
                <c:pt idx="1">
                  <c:v>17357.830000000002</c:v>
                </c:pt>
                <c:pt idx="2">
                  <c:v>124719.23999999999</c:v>
                </c:pt>
                <c:pt idx="3">
                  <c:v>295856.13999999996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90-477A-8CBD-413B5F315E20}"/>
            </c:ext>
          </c:extLst>
        </c:ser>
        <c:overlap val="100"/>
        <c:axId val="183897472"/>
        <c:axId val="183907456"/>
      </c:barChart>
      <c:catAx>
        <c:axId val="183897472"/>
        <c:scaling>
          <c:orientation val="minMax"/>
        </c:scaling>
        <c:delete val="1"/>
        <c:axPos val="b"/>
        <c:numFmt formatCode="General" sourceLinked="0"/>
        <c:tickLblPos val="none"/>
        <c:crossAx val="183907456"/>
        <c:crosses val="autoZero"/>
        <c:auto val="1"/>
        <c:lblAlgn val="ctr"/>
        <c:lblOffset val="100"/>
      </c:catAx>
      <c:valAx>
        <c:axId val="183907456"/>
        <c:scaling>
          <c:orientation val="minMax"/>
          <c:max val="1200000"/>
          <c:min val="0"/>
        </c:scaling>
        <c:delete val="1"/>
        <c:axPos val="l"/>
        <c:numFmt formatCode="_-* #,##0.00\ _₽_-;\-* #,##0.00\ _₽_-;_-* &quot;-&quot;??\ _₽_-;_-@_-" sourceLinked="1"/>
        <c:tickLblPos val="none"/>
        <c:crossAx val="183897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0120069832899847E-2"/>
          <c:y val="7.6046409985363494E-2"/>
          <c:w val="0.60332758776075057"/>
          <c:h val="0.918785324182174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тыс. 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CC66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AD2-45C6-931A-657FFE19E658}"/>
              </c:ext>
            </c:extLst>
          </c:dPt>
          <c:dPt>
            <c:idx val="2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D2-45C6-931A-657FFE19E658}"/>
              </c:ext>
            </c:extLst>
          </c:dPt>
          <c:dLbls>
            <c:dLbl>
              <c:idx val="0"/>
              <c:layout>
                <c:manualLayout>
                  <c:x val="2.9962539747550268E-2"/>
                  <c:y val="-0.36046788609459185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chemeClr val="tx2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D2-45C6-931A-657FFE19E658}"/>
                </c:ext>
              </c:extLst>
            </c:dLbl>
            <c:dLbl>
              <c:idx val="1"/>
              <c:layout>
                <c:manualLayout>
                  <c:x val="0"/>
                  <c:y val="0.13930037985270544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CC6600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CC6600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D2-45C6-931A-657FFE19E658}"/>
                </c:ext>
              </c:extLst>
            </c:dLbl>
            <c:dLbl>
              <c:idx val="2"/>
              <c:layout>
                <c:manualLayout>
                  <c:x val="-2.6966285772795251E-2"/>
                  <c:y val="-5.93175002434139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D2-45C6-931A-657FFE19E658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  <a:effectLst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 Средства ОМС</c:v>
                </c:pt>
                <c:pt idx="1">
                  <c:v> Субсидии краевого бюджета</c:v>
                </c:pt>
                <c:pt idx="2">
                  <c:v> Собственные доходы учреждения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800069.4</c:v>
                </c:pt>
                <c:pt idx="1">
                  <c:v>203059.7</c:v>
                </c:pt>
                <c:pt idx="2">
                  <c:v>228907.8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AD2-45C6-931A-657FFE19E658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366890119581311"/>
          <c:y val="0.12351819691935971"/>
          <c:w val="0.30177399700037538"/>
          <c:h val="0.78693690030899333"/>
        </c:manualLayout>
      </c:layout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9420440348886584"/>
          <c:y val="7.020248595051759E-2"/>
          <c:w val="0.67603181698357928"/>
          <c:h val="0.929797514049483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тыс. руб.</c:v>
                </c:pt>
              </c:strCache>
            </c:strRef>
          </c:tx>
          <c:dPt>
            <c:idx val="1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78B-49CC-B5CF-D61A7CE4015A}"/>
              </c:ext>
            </c:extLst>
          </c:dPt>
          <c:dPt>
            <c:idx val="2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8B-49CC-B5CF-D61A7CE4015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8B-49CC-B5CF-D61A7CE4015A}"/>
                </c:ext>
              </c:extLst>
            </c:dLbl>
            <c:dLbl>
              <c:idx val="1"/>
              <c:layout>
                <c:manualLayout>
                  <c:x val="-4.9490538573508033E-2"/>
                  <c:y val="2.4024024024024031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CC6600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CC6600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8B-49CC-B5CF-D61A7CE4015A}"/>
                </c:ext>
              </c:extLst>
            </c:dLbl>
            <c:dLbl>
              <c:idx val="2"/>
              <c:layout>
                <c:manualLayout>
                  <c:x val="6.1135371179039298E-2"/>
                  <c:y val="-5.6056056056056083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</c:spPr>
              <c:txPr>
                <a:bodyPr/>
                <a:lstStyle/>
                <a:p>
                  <a:pPr>
                    <a:defRPr>
                      <a:solidFill>
                        <a:srgbClr val="0070C0"/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B-49CC-B5CF-D61A7CE4015A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>
                    <a:solidFill>
                      <a:srgbClr val="CC6600"/>
                    </a:solidFill>
                    <a:effectLst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ОМС</c:v>
                </c:pt>
                <c:pt idx="1">
                  <c:v>Субсидии краевого бюджета</c:v>
                </c:pt>
                <c:pt idx="2">
                  <c:v>Собственные доходы учреждения</c:v>
                </c:pt>
              </c:strCache>
            </c:strRef>
          </c:cat>
          <c:val>
            <c:numRef>
              <c:f>Лист1!$B$2:$B$4</c:f>
              <c:numCache>
                <c:formatCode>_-* #,##0.00\ _₽_-;\-* #,##0.00\ _₽_-;_-* "-"??\ _₽_-;_-@_-</c:formatCode>
                <c:ptCount val="3"/>
                <c:pt idx="0">
                  <c:v>1181456.75</c:v>
                </c:pt>
                <c:pt idx="1">
                  <c:v>155368.60999999999</c:v>
                </c:pt>
                <c:pt idx="2">
                  <c:v>399308.16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78B-49CC-B5CF-D61A7CE4015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2023289665211091E-2"/>
          <c:y val="0.10829097443757466"/>
          <c:w val="0.93595342066957965"/>
          <c:h val="0.76775529650516661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Барнаул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0.2842638078986328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8-4FC8-9BED-7265F6901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Лист1!$B$2</c:f>
              <c:numCache>
                <c:formatCode>_-* #,##0.00\ _₽_-;\-* #,##0.00\ _₽_-;_-* "-"??\ _₽_-;_-@_-</c:formatCode>
                <c:ptCount val="1"/>
                <c:pt idx="0">
                  <c:v>1419963.74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38-4FC8-9BED-7265F69011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Бийск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0"/>
              <c:layout>
                <c:manualLayout>
                  <c:x val="-8.5287846481877563E-3"/>
                  <c:y val="-0.31133655150802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8-4FC8-9BED-7265F6901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C66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Лист1!$C$2</c:f>
              <c:numCache>
                <c:formatCode>_-* #,##0.00\ _₽_-;\-* #,##0.00\ _₽_-;_-* "-"??\ _₽_-;_-@_-</c:formatCode>
                <c:ptCount val="1"/>
                <c:pt idx="0">
                  <c:v>180311.1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38-4FC8-9BED-7265F69011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 Рубцовск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-3.1272210376688002E-2"/>
                  <c:y val="0.25719106428923921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7030A0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8-4FC8-9BED-7265F6901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Лист1!$D$2</c:f>
              <c:numCache>
                <c:formatCode>_-* #,##0.00\ _₽_-;\-* #,##0.00\ _₽_-;_-* "-"??\ _₽_-;_-@_-</c:formatCode>
                <c:ptCount val="1"/>
                <c:pt idx="0">
                  <c:v>135858.68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38-4FC8-9BED-7265F6901112}"/>
            </c:ext>
          </c:extLst>
        </c:ser>
        <c:overlap val="100"/>
        <c:axId val="184206080"/>
        <c:axId val="184207616"/>
      </c:barChart>
      <c:catAx>
        <c:axId val="184206080"/>
        <c:scaling>
          <c:orientation val="minMax"/>
        </c:scaling>
        <c:delete val="1"/>
        <c:axPos val="l"/>
        <c:numFmt formatCode="General" sourceLinked="0"/>
        <c:tickLblPos val="none"/>
        <c:crossAx val="184207616"/>
        <c:crosses val="autoZero"/>
        <c:auto val="1"/>
        <c:lblAlgn val="ctr"/>
        <c:lblOffset val="100"/>
      </c:catAx>
      <c:valAx>
        <c:axId val="184207616"/>
        <c:scaling>
          <c:orientation val="minMax"/>
        </c:scaling>
        <c:delete val="1"/>
        <c:axPos val="b"/>
        <c:numFmt formatCode="0%" sourceLinked="1"/>
        <c:tickLblPos val="none"/>
        <c:crossAx val="1842060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8192166277722747E-2"/>
          <c:y val="0.74068255289577201"/>
          <c:w val="0.6279509091214347"/>
          <c:h val="0.25931744710422938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2024</a:t>
            </a:r>
          </a:p>
        </c:rich>
      </c:tx>
      <c:layout>
        <c:manualLayout>
          <c:xMode val="edge"/>
          <c:yMode val="edge"/>
          <c:x val="0.34013042631886331"/>
          <c:y val="0.94933379651073024"/>
        </c:manualLayout>
      </c:layout>
    </c:title>
    <c:plotArea>
      <c:layout>
        <c:manualLayout>
          <c:layoutTarget val="inner"/>
          <c:xMode val="edge"/>
          <c:yMode val="edge"/>
          <c:x val="5.600780078701615E-2"/>
          <c:y val="5.2909149514205445E-2"/>
          <c:w val="0.62536153316054155"/>
          <c:h val="0.835731434306006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КГБУЗ КДЦАК, тыс. 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19B-4B03-A8DA-D90FE7EBED89}"/>
              </c:ext>
            </c:extLst>
          </c:dPt>
          <c:dPt>
            <c:idx val="1"/>
            <c:spPr>
              <a:solidFill>
                <a:srgbClr val="04927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9B-4B03-A8DA-D90FE7EBED89}"/>
              </c:ext>
            </c:extLst>
          </c:dPt>
          <c:dPt>
            <c:idx val="2"/>
            <c:spPr>
              <a:solidFill>
                <a:srgbClr val="FF993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19B-4B03-A8DA-D90FE7EBED89}"/>
              </c:ext>
            </c:extLst>
          </c:dPt>
          <c:dPt>
            <c:idx val="3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9B-4B03-A8DA-D90FE7EBED89}"/>
              </c:ext>
            </c:extLst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19B-4B03-A8DA-D90FE7EBED89}"/>
              </c:ext>
            </c:extLst>
          </c:dPt>
          <c:dLbls>
            <c:dLbl>
              <c:idx val="2"/>
              <c:layout>
                <c:manualLayout>
                  <c:x val="-0.10436185028729172"/>
                  <c:y val="9.824561403508773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B-4B03-A8DA-D90FE7EBED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Оплата труда</c:v>
                </c:pt>
                <c:pt idx="1">
                  <c:v>Медикаменты и расходные материалы</c:v>
                </c:pt>
                <c:pt idx="2">
                  <c:v>Ремонт оборудования</c:v>
                </c:pt>
                <c:pt idx="3">
                  <c:v>Прочие расходы по отделениям</c:v>
                </c:pt>
                <c:pt idx="4">
                  <c:v>Иные расходы</c:v>
                </c:pt>
              </c:strCache>
            </c:strRef>
          </c:cat>
          <c:val>
            <c:numRef>
              <c:f>Лист1!$B$2:$B$6</c:f>
              <c:numCache>
                <c:formatCode>_-* #,##0.00\ _₽_-;\-* #,##0.00\ _₽_-;_-* "-"??\ _₽_-;_-@_-</c:formatCode>
                <c:ptCount val="5"/>
                <c:pt idx="0">
                  <c:v>467599.80000000005</c:v>
                </c:pt>
                <c:pt idx="1">
                  <c:v>402760.30000000005</c:v>
                </c:pt>
                <c:pt idx="2">
                  <c:v>63344.5</c:v>
                </c:pt>
                <c:pt idx="3">
                  <c:v>92595.400000000009</c:v>
                </c:pt>
                <c:pt idx="4">
                  <c:v>373504.89999999991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19B-4B03-A8DA-D90FE7EBED89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8500706747868156"/>
          <c:y val="8.646788636714528E-2"/>
          <c:w val="0.25140217310815138"/>
          <c:h val="0.5031744716121016"/>
        </c:manualLayout>
      </c:layout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2025</a:t>
            </a:r>
          </a:p>
        </c:rich>
      </c:tx>
      <c:layout>
        <c:manualLayout>
          <c:xMode val="edge"/>
          <c:yMode val="edge"/>
          <c:x val="0.50754650112526556"/>
          <c:y val="0.95449233066050265"/>
        </c:manualLayout>
      </c:layout>
    </c:title>
    <c:plotArea>
      <c:layout>
        <c:manualLayout>
          <c:layoutTarget val="inner"/>
          <c:xMode val="edge"/>
          <c:yMode val="edge"/>
          <c:x val="9.7123627313756955E-2"/>
          <c:y val="1.2621926846300181E-2"/>
          <c:w val="0.85653594865021732"/>
          <c:h val="0.919968407618773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КГБУЗ КДЦАК, тыс. 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CC-4B8B-AEE0-6EED93279553}"/>
              </c:ext>
            </c:extLst>
          </c:dPt>
          <c:dPt>
            <c:idx val="1"/>
            <c:spPr>
              <a:solidFill>
                <a:srgbClr val="04927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CC-4B8B-AEE0-6EED93279553}"/>
              </c:ext>
            </c:extLst>
          </c:dPt>
          <c:dPt>
            <c:idx val="2"/>
            <c:spPr>
              <a:solidFill>
                <a:srgbClr val="FF9933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CC-4B8B-AEE0-6EED93279553}"/>
              </c:ext>
            </c:extLst>
          </c:dPt>
          <c:dPt>
            <c:idx val="3"/>
            <c:spPr>
              <a:solidFill>
                <a:srgbClr val="73160E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CC-4B8B-AEE0-6EED93279553}"/>
              </c:ext>
            </c:extLst>
          </c:dPt>
          <c:dPt>
            <c:idx val="4"/>
            <c:spPr>
              <a:solidFill>
                <a:srgbClr val="FFFFFF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1CC-4B8B-AEE0-6EED93279553}"/>
              </c:ext>
            </c:extLst>
          </c:dPt>
          <c:dLbls>
            <c:dLbl>
              <c:idx val="2"/>
              <c:layout>
                <c:manualLayout>
                  <c:x val="-0.1628798449807051"/>
                  <c:y val="9.78591345806545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accent6">
                          <a:lumMod val="75000"/>
                        </a:schemeClr>
                      </a:solidFill>
                      <a:effectLst/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CC-4B8B-AEE0-6EED932795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Медикаменты и расходные материалы</c:v>
                </c:pt>
                <c:pt idx="2">
                  <c:v>Ремонт оборудования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_-* #,##0.00\ _₽_-;\-* #,##0.00\ _₽_-;_-* "-"??\ _₽_-;_-@_-</c:formatCode>
                <c:ptCount val="5"/>
                <c:pt idx="0">
                  <c:v>639838.70000000019</c:v>
                </c:pt>
                <c:pt idx="1">
                  <c:v>493843.10000000003</c:v>
                </c:pt>
                <c:pt idx="2">
                  <c:v>31728.400000000001</c:v>
                </c:pt>
                <c:pt idx="3">
                  <c:v>113689.50000000004</c:v>
                </c:pt>
                <c:pt idx="4">
                  <c:v>478347.39999999991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1CC-4B8B-AEE0-6EED93279553}"/>
            </c:ext>
          </c:extLst>
        </c:ser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6630968219969764E-2"/>
          <c:y val="0.11220514023232989"/>
          <c:w val="0.96673806356006065"/>
          <c:h val="0.65158175513898764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Барнаул</c:v>
                </c:pt>
              </c:strCache>
            </c:strRef>
          </c:tx>
          <c:dLbls>
            <c:dLbl>
              <c:idx val="0"/>
              <c:layout>
                <c:manualLayout>
                  <c:x val="-2.5740025740025752E-3"/>
                  <c:y val="-0.2448112150523559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80-4927-91B8-2D173F04B03D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Лист1!$B$2</c:f>
              <c:numCache>
                <c:formatCode>_-* #,##0.00\ _₽_-;\-* #,##0.00\ _₽_-;_-* "-"??\ _₽_-;_-@_-</c:formatCode>
                <c:ptCount val="1"/>
                <c:pt idx="0">
                  <c:v>1034183.7999999982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80-4927-91B8-2D173F04B0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Бийск</c:v>
                </c:pt>
              </c:strCache>
            </c:strRef>
          </c:tx>
          <c:spPr>
            <a:solidFill>
              <a:srgbClr val="FF9933"/>
            </a:solidFill>
          </c:spPr>
          <c:dLbls>
            <c:dLbl>
              <c:idx val="0"/>
              <c:layout>
                <c:manualLayout>
                  <c:x val="0"/>
                  <c:y val="-0.2550116823462038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80-4927-91B8-2D173F04B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CC66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Лист1!$C$2</c:f>
              <c:numCache>
                <c:formatCode>_-* #,##0.00\ _₽_-;\-* #,##0.00\ _₽_-;_-* "-"??\ _₽_-;_-@_-</c:formatCode>
                <c:ptCount val="1"/>
                <c:pt idx="0">
                  <c:v>152995.4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280-4927-91B8-2D173F04B0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 Рубцовск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-2.1443265537753821E-4"/>
                  <c:y val="0.2448112150523559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80-4927-91B8-2D173F04B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Сумма, тыс. руб.</c:v>
                </c:pt>
              </c:strCache>
            </c:strRef>
          </c:cat>
          <c:val>
            <c:numRef>
              <c:f>Лист1!$D$2</c:f>
              <c:numCache>
                <c:formatCode>_-* #,##0.00\ _₽_-;\-* #,##0.00\ _₽_-;_-* "-"??\ _₽_-;_-@_-</c:formatCode>
                <c:ptCount val="1"/>
                <c:pt idx="0">
                  <c:v>118880.50000000001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80-4927-91B8-2D173F04B03D}"/>
            </c:ext>
          </c:extLst>
        </c:ser>
        <c:overlap val="100"/>
        <c:axId val="184412032"/>
        <c:axId val="184413568"/>
      </c:barChart>
      <c:catAx>
        <c:axId val="184412032"/>
        <c:scaling>
          <c:orientation val="minMax"/>
        </c:scaling>
        <c:delete val="1"/>
        <c:axPos val="l"/>
        <c:numFmt formatCode="General" sourceLinked="0"/>
        <c:tickLblPos val="none"/>
        <c:crossAx val="184413568"/>
        <c:crosses val="autoZero"/>
        <c:auto val="1"/>
        <c:lblAlgn val="ctr"/>
        <c:lblOffset val="100"/>
      </c:catAx>
      <c:valAx>
        <c:axId val="184413568"/>
        <c:scaling>
          <c:orientation val="minMax"/>
        </c:scaling>
        <c:delete val="1"/>
        <c:axPos val="b"/>
        <c:numFmt formatCode="0%" sourceLinked="1"/>
        <c:tickLblPos val="none"/>
        <c:crossAx val="184412032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solidFill>
      <a:srgbClr val="FFFFFF"/>
    </a:solidFill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1" dirty="0"/>
              <a:t>Динамика реестров по ОМС</a:t>
            </a:r>
          </a:p>
          <a:p>
            <a:pPr>
              <a:defRPr sz="1800"/>
            </a:pPr>
            <a:r>
              <a:rPr lang="ru-RU" sz="1800" b="1" dirty="0"/>
              <a:t>и расходов по ОМС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dLbls>
            <c:dLbl>
              <c:idx val="0"/>
              <c:layout>
                <c:manualLayout>
                  <c:x val="-3.2894736842105261E-2"/>
                  <c:y val="2.7633851468048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D5-43B1-BA48-A601E93E01C3}"/>
                </c:ext>
              </c:extLst>
            </c:dLbl>
            <c:dLbl>
              <c:idx val="1"/>
              <c:layout>
                <c:manualLayout>
                  <c:x val="-7.4561403508771981E-2"/>
                  <c:y val="-2.76338514680485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D5-43B1-BA48-A601E93E01C3}"/>
                </c:ext>
              </c:extLst>
            </c:dLbl>
            <c:dLbl>
              <c:idx val="2"/>
              <c:layout>
                <c:manualLayout>
                  <c:x val="-0.1184210526315792"/>
                  <c:y val="-4.14509585265570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D5-43B1-BA48-A601E93E01C3}"/>
                </c:ext>
              </c:extLst>
            </c:dLbl>
            <c:dLbl>
              <c:idx val="3"/>
              <c:layout>
                <c:manualLayout>
                  <c:x val="4.3859649122807015E-3"/>
                  <c:y val="-1.61197466896948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D5-43B1-BA48-A601E93E01C3}"/>
                </c:ext>
              </c:extLst>
            </c:dLbl>
            <c:dLbl>
              <c:idx val="4"/>
              <c:layout>
                <c:manualLayout>
                  <c:x val="-1.5350877192982504E-2"/>
                  <c:y val="-4.37537794822279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D5-43B1-BA48-A601E93E01C3}"/>
                </c:ext>
              </c:extLst>
            </c:dLbl>
            <c:dLbl>
              <c:idx val="5"/>
              <c:layout>
                <c:manualLayout>
                  <c:x val="-2.1929824561403512E-3"/>
                  <c:y val="1.84225676453657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D5-43B1-BA48-A601E93E01C3}"/>
                </c:ext>
              </c:extLst>
            </c:dLbl>
            <c:dLbl>
              <c:idx val="6"/>
              <c:layout>
                <c:manualLayout>
                  <c:x val="-3.9473684210526355E-2"/>
                  <c:y val="-3.45423143350604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D5-43B1-BA48-A601E93E01C3}"/>
                </c:ext>
              </c:extLst>
            </c:dLbl>
            <c:dLbl>
              <c:idx val="7"/>
              <c:layout>
                <c:manualLayout>
                  <c:x val="-2.1929824561403542E-2"/>
                  <c:y val="2.7633851468048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D5-43B1-BA48-A601E93E01C3}"/>
                </c:ext>
              </c:extLst>
            </c:dLbl>
            <c:dLbl>
              <c:idx val="8"/>
              <c:layout>
                <c:manualLayout>
                  <c:x val="-8.5526315789474297E-2"/>
                  <c:y val="-2.7633851468048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D5-43B1-BA48-A601E93E01C3}"/>
                </c:ext>
              </c:extLst>
            </c:dLbl>
            <c:dLbl>
              <c:idx val="9"/>
              <c:layout>
                <c:manualLayout>
                  <c:x val="-3.5087719298245695E-2"/>
                  <c:y val="-2.76338514680486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D5-43B1-BA48-A601E93E01C3}"/>
                </c:ext>
              </c:extLst>
            </c:dLbl>
            <c:dLbl>
              <c:idx val="10"/>
              <c:layout>
                <c:manualLayout>
                  <c:x val="-7.2368421052631915E-2"/>
                  <c:y val="2.99366724237192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D5-43B1-BA48-A601E93E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76.068900000000014</c:v>
                </c:pt>
                <c:pt idx="1">
                  <c:v>93.022100000000009</c:v>
                </c:pt>
                <c:pt idx="2">
                  <c:v>101.0454</c:v>
                </c:pt>
                <c:pt idx="3">
                  <c:v>97.551700000000011</c:v>
                </c:pt>
                <c:pt idx="4">
                  <c:v>82.462600000000023</c:v>
                </c:pt>
                <c:pt idx="5">
                  <c:v>79.510000000000005</c:v>
                </c:pt>
                <c:pt idx="6">
                  <c:v>90.408399999999986</c:v>
                </c:pt>
                <c:pt idx="7">
                  <c:v>89.816099999999992</c:v>
                </c:pt>
                <c:pt idx="8">
                  <c:v>98.620499999999979</c:v>
                </c:pt>
                <c:pt idx="9">
                  <c:v>105.88939999999998</c:v>
                </c:pt>
                <c:pt idx="10">
                  <c:v>99.84859999999999</c:v>
                </c:pt>
                <c:pt idx="11">
                  <c:v>112.50709999999999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D5-43B1-BA48-A601E93E01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dLbls>
            <c:dLbl>
              <c:idx val="1"/>
              <c:layout>
                <c:manualLayout>
                  <c:x val="-1.3157894736842111E-2"/>
                  <c:y val="2.7633851468048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D5-43B1-BA48-A601E93E01C3}"/>
                </c:ext>
              </c:extLst>
            </c:dLbl>
            <c:dLbl>
              <c:idx val="2"/>
              <c:layout>
                <c:manualLayout>
                  <c:x val="0"/>
                  <c:y val="-1.38169257340241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D5-43B1-BA48-A601E93E01C3}"/>
                </c:ext>
              </c:extLst>
            </c:dLbl>
            <c:dLbl>
              <c:idx val="3"/>
              <c:layout>
                <c:manualLayout>
                  <c:x val="1.973684210526316E-2"/>
                  <c:y val="-4.8359240069084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D5-43B1-BA48-A601E93E01C3}"/>
                </c:ext>
              </c:extLst>
            </c:dLbl>
            <c:dLbl>
              <c:idx val="4"/>
              <c:layout>
                <c:manualLayout>
                  <c:x val="-6.1403508771929766E-2"/>
                  <c:y val="2.99366724237192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D5-43B1-BA48-A601E93E01C3}"/>
                </c:ext>
              </c:extLst>
            </c:dLbl>
            <c:dLbl>
              <c:idx val="6"/>
              <c:layout>
                <c:manualLayout>
                  <c:x val="-3.9473684210526355E-2"/>
                  <c:y val="3.9147956246401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D5-43B1-BA48-A601E93E01C3}"/>
                </c:ext>
              </c:extLst>
            </c:dLbl>
            <c:dLbl>
              <c:idx val="8"/>
              <c:layout>
                <c:manualLayout>
                  <c:x val="-5.9210526315789484E-2"/>
                  <c:y val="-2.99366724237192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D5-43B1-BA48-A601E93E01C3}"/>
                </c:ext>
              </c:extLst>
            </c:dLbl>
            <c:dLbl>
              <c:idx val="9"/>
              <c:layout>
                <c:manualLayout>
                  <c:x val="-2.8508944605608509E-2"/>
                  <c:y val="3.45423143350604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D5-43B1-BA48-A601E93E01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76.941327919999992</c:v>
                </c:pt>
                <c:pt idx="1">
                  <c:v>88.01823091</c:v>
                </c:pt>
                <c:pt idx="2">
                  <c:v>110.28766093000019</c:v>
                </c:pt>
                <c:pt idx="3">
                  <c:v>87.897599999999997</c:v>
                </c:pt>
                <c:pt idx="4">
                  <c:v>76.890680000000003</c:v>
                </c:pt>
                <c:pt idx="5">
                  <c:v>81.9906000000002</c:v>
                </c:pt>
                <c:pt idx="6">
                  <c:v>69.269500000000022</c:v>
                </c:pt>
                <c:pt idx="7">
                  <c:v>69.948000000000022</c:v>
                </c:pt>
                <c:pt idx="8">
                  <c:v>80.369799999999984</c:v>
                </c:pt>
                <c:pt idx="9">
                  <c:v>78.395699999999991</c:v>
                </c:pt>
                <c:pt idx="10">
                  <c:v>84.665399999999948</c:v>
                </c:pt>
                <c:pt idx="11">
                  <c:v>103.41620000000022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8D5-43B1-BA48-A601E93E01C3}"/>
            </c:ext>
          </c:extLst>
        </c:ser>
        <c:marker val="1"/>
        <c:axId val="184471552"/>
        <c:axId val="184473088"/>
      </c:lineChart>
      <c:catAx>
        <c:axId val="184471552"/>
        <c:scaling>
          <c:orientation val="minMax"/>
        </c:scaling>
        <c:axPos val="b"/>
        <c:numFmt formatCode="General" sourceLinked="0"/>
        <c:tickLblPos val="nextTo"/>
        <c:crossAx val="184473088"/>
        <c:crosses val="autoZero"/>
        <c:auto val="1"/>
        <c:lblAlgn val="ctr"/>
        <c:lblOffset val="100"/>
      </c:catAx>
      <c:valAx>
        <c:axId val="184473088"/>
        <c:scaling>
          <c:orientation val="minMax"/>
          <c:max val="120"/>
          <c:min val="60"/>
        </c:scaling>
        <c:axPos val="l"/>
        <c:numFmt formatCode="0.00" sourceLinked="1"/>
        <c:tickLblPos val="nextTo"/>
        <c:crossAx val="184471552"/>
        <c:crosses val="autoZero"/>
        <c:crossBetween val="between"/>
        <c:majorUnit val="2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444444444444445E-2"/>
          <c:y val="7.407407407407407E-2"/>
          <c:w val="0.93888888888888955"/>
          <c:h val="0.73577136191309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Медицинский персонал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Лист1!$B$1:$C$1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416</c:v>
                </c:pt>
                <c:pt idx="1">
                  <c:v>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8B-4A01-BA39-CF1B7F561A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Немедицинский персонал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Лист1!$B$1:$C$1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212</c:v>
                </c:pt>
                <c:pt idx="1">
                  <c:v>303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8B-4A01-BA39-CF1B7F561A45}"/>
            </c:ext>
          </c:extLst>
        </c:ser>
        <c:gapWidth val="219"/>
        <c:overlap val="-27"/>
        <c:axId val="136134016"/>
        <c:axId val="136144000"/>
      </c:barChart>
      <c:catAx>
        <c:axId val="13613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44000"/>
        <c:crosses val="autoZero"/>
        <c:auto val="1"/>
        <c:lblAlgn val="ctr"/>
        <c:lblOffset val="100"/>
      </c:catAx>
      <c:valAx>
        <c:axId val="1361440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361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b="1" dirty="0"/>
              <a:t>Динамика заработанных средств и расходов по внебюджетной деятельности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397163120567376"/>
          <c:y val="0.14230736094946239"/>
          <c:w val="0.56561456413692957"/>
          <c:h val="0.7136248043343523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309692671394799E-2"/>
                  <c:y val="2.96949549332744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CB-47BE-8F00-F2E1DA41333A}"/>
                </c:ext>
              </c:extLst>
            </c:dLbl>
            <c:dLbl>
              <c:idx val="1"/>
              <c:layout>
                <c:manualLayout>
                  <c:x val="-5.6737588652482303E-2"/>
                  <c:y val="-2.7410727630715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CB-47BE-8F00-F2E1DA41333A}"/>
                </c:ext>
              </c:extLst>
            </c:dLbl>
            <c:dLbl>
              <c:idx val="2"/>
              <c:layout>
                <c:manualLayout>
                  <c:x val="-4.7281323877068574E-3"/>
                  <c:y val="-1.37053638153575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CB-47BE-8F00-F2E1DA41333A}"/>
                </c:ext>
              </c:extLst>
            </c:dLbl>
            <c:dLbl>
              <c:idx val="3"/>
              <c:layout>
                <c:manualLayout>
                  <c:x val="-9.4562647754137225E-2"/>
                  <c:y val="1.82738184204766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CB-47BE-8F00-F2E1DA41333A}"/>
                </c:ext>
              </c:extLst>
            </c:dLbl>
            <c:dLbl>
              <c:idx val="4"/>
              <c:layout>
                <c:manualLayout>
                  <c:x val="-4.7281323877068574E-3"/>
                  <c:y val="2.28422730255960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CB-47BE-8F00-F2E1DA41333A}"/>
                </c:ext>
              </c:extLst>
            </c:dLbl>
            <c:dLbl>
              <c:idx val="5"/>
              <c:layout>
                <c:manualLayout>
                  <c:x val="0"/>
                  <c:y val="9.13690921023835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CB-47BE-8F00-F2E1DA41333A}"/>
                </c:ext>
              </c:extLst>
            </c:dLbl>
            <c:dLbl>
              <c:idx val="6"/>
              <c:layout>
                <c:manualLayout>
                  <c:x val="-4.7281323877068564E-2"/>
                  <c:y val="-3.42634095383936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CB-47BE-8F00-F2E1DA41333A}"/>
                </c:ext>
              </c:extLst>
            </c:dLbl>
            <c:dLbl>
              <c:idx val="7"/>
              <c:layout>
                <c:manualLayout>
                  <c:x val="-4.2553191489361722E-2"/>
                  <c:y val="-4.11160914460725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CB-47BE-8F00-F2E1DA41333A}"/>
                </c:ext>
              </c:extLst>
            </c:dLbl>
            <c:dLbl>
              <c:idx val="8"/>
              <c:layout>
                <c:manualLayout>
                  <c:x val="0"/>
                  <c:y val="3.1979182235834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CB-47BE-8F00-F2E1DA41333A}"/>
                </c:ext>
              </c:extLst>
            </c:dLbl>
            <c:dLbl>
              <c:idx val="9"/>
              <c:layout>
                <c:manualLayout>
                  <c:x val="-4.0189125295508277E-2"/>
                  <c:y val="8.22321828921446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CB-47BE-8F00-F2E1DA41333A}"/>
                </c:ext>
              </c:extLst>
            </c:dLbl>
            <c:dLbl>
              <c:idx val="10"/>
              <c:layout>
                <c:manualLayout>
                  <c:x val="-4.2553191489361632E-2"/>
                  <c:y val="-2.96949549332744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CB-47BE-8F00-F2E1DA41333A}"/>
                </c:ext>
              </c:extLst>
            </c:dLbl>
            <c:dLbl>
              <c:idx val="11"/>
              <c:layout>
                <c:manualLayout>
                  <c:x val="-7.0923847285046934E-3"/>
                  <c:y val="4.79687733537511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CB-47BE-8F00-F2E1DA413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25.560699999999922</c:v>
                </c:pt>
                <c:pt idx="1">
                  <c:v>33.128700000000123</c:v>
                </c:pt>
                <c:pt idx="2">
                  <c:v>33.0852</c:v>
                </c:pt>
                <c:pt idx="3">
                  <c:v>27.442999999999934</c:v>
                </c:pt>
                <c:pt idx="4">
                  <c:v>25.428099999999919</c:v>
                </c:pt>
                <c:pt idx="5">
                  <c:v>26.366899999999987</c:v>
                </c:pt>
                <c:pt idx="6">
                  <c:v>30.893199999999986</c:v>
                </c:pt>
                <c:pt idx="7">
                  <c:v>29.953400000000002</c:v>
                </c:pt>
                <c:pt idx="8">
                  <c:v>28.8</c:v>
                </c:pt>
                <c:pt idx="9">
                  <c:v>25.165000000000003</c:v>
                </c:pt>
                <c:pt idx="10">
                  <c:v>29.309099999999987</c:v>
                </c:pt>
                <c:pt idx="11">
                  <c:v>29.211100000000005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ECB-47BE-8F00-F2E1DA4133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spPr>
            <a:ln>
              <a:solidFill>
                <a:srgbClr val="CC6600"/>
              </a:solidFill>
            </a:ln>
          </c:spPr>
          <c:marker>
            <c:spPr>
              <a:solidFill>
                <a:srgbClr val="CC6600"/>
              </a:solidFill>
              <a:ln>
                <a:solidFill>
                  <a:srgbClr val="CC6600"/>
                </a:solidFill>
              </a:ln>
            </c:spPr>
          </c:marker>
          <c:dLbls>
            <c:dLbl>
              <c:idx val="0"/>
              <c:layout>
                <c:manualLayout>
                  <c:x val="-2.1276595744680847E-2"/>
                  <c:y val="2.96949549332744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CB-47BE-8F00-F2E1DA41333A}"/>
                </c:ext>
              </c:extLst>
            </c:dLbl>
            <c:dLbl>
              <c:idx val="1"/>
              <c:layout>
                <c:manualLayout>
                  <c:x val="2.3640661938534278E-3"/>
                  <c:y val="2.7410727630715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CB-47BE-8F00-F2E1DA41333A}"/>
                </c:ext>
              </c:extLst>
            </c:dLbl>
            <c:dLbl>
              <c:idx val="2"/>
              <c:layout>
                <c:manualLayout>
                  <c:x val="-7.8014184397163122E-2"/>
                  <c:y val="-3.1979182235834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CB-47BE-8F00-F2E1DA41333A}"/>
                </c:ext>
              </c:extLst>
            </c:dLbl>
            <c:dLbl>
              <c:idx val="3"/>
              <c:layout>
                <c:manualLayout>
                  <c:x val="-1.6548463356973995E-2"/>
                  <c:y val="-2.96949549332744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CB-47BE-8F00-F2E1DA41333A}"/>
                </c:ext>
              </c:extLst>
            </c:dLbl>
            <c:dLbl>
              <c:idx val="4"/>
              <c:layout>
                <c:manualLayout>
                  <c:x val="-7.8014184397163122E-2"/>
                  <c:y val="2.96949549332744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ECB-47BE-8F00-F2E1DA41333A}"/>
                </c:ext>
              </c:extLst>
            </c:dLbl>
            <c:dLbl>
              <c:idx val="5"/>
              <c:layout>
                <c:manualLayout>
                  <c:x val="-2.3640661938533827E-3"/>
                  <c:y val="2.28422730255958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ECB-47BE-8F00-F2E1DA41333A}"/>
                </c:ext>
              </c:extLst>
            </c:dLbl>
            <c:dLbl>
              <c:idx val="6"/>
              <c:layout>
                <c:manualLayout>
                  <c:x val="-4.0189125295508277E-2"/>
                  <c:y val="5.9389909866549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CB-47BE-8F00-F2E1DA41333A}"/>
                </c:ext>
              </c:extLst>
            </c:dLbl>
            <c:dLbl>
              <c:idx val="7"/>
              <c:layout>
                <c:manualLayout>
                  <c:x val="-1.6548463356973995E-2"/>
                  <c:y val="2.7410727630715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CB-47BE-8F00-F2E1DA41333A}"/>
                </c:ext>
              </c:extLst>
            </c:dLbl>
            <c:dLbl>
              <c:idx val="8"/>
              <c:layout>
                <c:manualLayout>
                  <c:x val="-7.092198581560287E-2"/>
                  <c:y val="-4.3400318748631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CB-47BE-8F00-F2E1DA41333A}"/>
                </c:ext>
              </c:extLst>
            </c:dLbl>
            <c:dLbl>
              <c:idx val="9"/>
              <c:layout>
                <c:manualLayout>
                  <c:x val="-9.6926713947990545E-2"/>
                  <c:y val="-1.14211365127979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CB-47BE-8F00-F2E1DA41333A}"/>
                </c:ext>
              </c:extLst>
            </c:dLbl>
            <c:dLbl>
              <c:idx val="10"/>
              <c:layout>
                <c:manualLayout>
                  <c:x val="1.1820330969267366E-2"/>
                  <c:y val="-1.598959111791720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CB-47BE-8F00-F2E1DA413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C66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20.776022139999931</c:v>
                </c:pt>
                <c:pt idx="1">
                  <c:v>25.689832579999919</c:v>
                </c:pt>
                <c:pt idx="2">
                  <c:v>34.486286339999999</c:v>
                </c:pt>
                <c:pt idx="3">
                  <c:v>26.214200000000005</c:v>
                </c:pt>
                <c:pt idx="4">
                  <c:v>17.656999999999996</c:v>
                </c:pt>
                <c:pt idx="5">
                  <c:v>23.363299999999938</c:v>
                </c:pt>
                <c:pt idx="6">
                  <c:v>21.973400000000002</c:v>
                </c:pt>
                <c:pt idx="7">
                  <c:v>20.375299999999989</c:v>
                </c:pt>
                <c:pt idx="8">
                  <c:v>22.089599999999919</c:v>
                </c:pt>
                <c:pt idx="9">
                  <c:v>25.061299999999989</c:v>
                </c:pt>
                <c:pt idx="10">
                  <c:v>22.119200000000031</c:v>
                </c:pt>
                <c:pt idx="11">
                  <c:v>29.092699999999919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1ECB-47BE-8F00-F2E1DA41333A}"/>
            </c:ext>
          </c:extLst>
        </c:ser>
        <c:marker val="1"/>
        <c:axId val="184558336"/>
        <c:axId val="184559872"/>
      </c:lineChart>
      <c:catAx>
        <c:axId val="184558336"/>
        <c:scaling>
          <c:orientation val="minMax"/>
        </c:scaling>
        <c:axPos val="b"/>
        <c:numFmt formatCode="General" sourceLinked="0"/>
        <c:tickLblPos val="nextTo"/>
        <c:crossAx val="184559872"/>
        <c:crosses val="autoZero"/>
        <c:auto val="1"/>
        <c:lblAlgn val="ctr"/>
        <c:lblOffset val="100"/>
      </c:catAx>
      <c:valAx>
        <c:axId val="184559872"/>
        <c:scaling>
          <c:orientation val="minMax"/>
          <c:max val="40"/>
          <c:min val="10"/>
        </c:scaling>
        <c:axPos val="l"/>
        <c:numFmt formatCode="0.00" sourceLinked="1"/>
        <c:tickLblPos val="nextTo"/>
        <c:crossAx val="184558336"/>
        <c:crosses val="autoZero"/>
        <c:crossBetween val="between"/>
        <c:majorUnit val="10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Рубцовск</a:t>
            </a:r>
          </a:p>
        </c:rich>
      </c:tx>
      <c:layout>
        <c:manualLayout>
          <c:xMode val="edge"/>
          <c:yMode val="edge"/>
          <c:x val="0.20996127909548662"/>
          <c:y val="0.95476870961491933"/>
        </c:manualLayout>
      </c:layout>
    </c:title>
    <c:plotArea>
      <c:layout>
        <c:manualLayout>
          <c:layoutTarget val="inner"/>
          <c:xMode val="edge"/>
          <c:yMode val="edge"/>
          <c:x val="0.14914149499327284"/>
          <c:y val="2.8246275219888591E-2"/>
          <c:w val="0.81682912427812726"/>
          <c:h val="0.8332539582624625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г. Рубцовск, млн руб.</c:v>
                </c:pt>
              </c:strCache>
            </c:strRef>
          </c:tx>
          <c:dLbls>
            <c:dLbl>
              <c:idx val="0"/>
              <c:layout>
                <c:manualLayout>
                  <c:x val="-4.7732708857537519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E9-41E4-A062-409D87C146F8}"/>
                </c:ext>
              </c:extLst>
            </c:dLbl>
            <c:dLbl>
              <c:idx val="1"/>
              <c:layout>
                <c:manualLayout>
                  <c:x val="-3.8186167086029843E-2"/>
                  <c:y val="2.72143100127770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E9-41E4-A062-409D87C146F8}"/>
                </c:ext>
              </c:extLst>
            </c:dLbl>
            <c:dLbl>
              <c:idx val="2"/>
              <c:layout>
                <c:manualLayout>
                  <c:x val="-9.5465417715074066E-2"/>
                  <c:y val="-2.7214310012777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E9-41E4-A062-409D87C146F8}"/>
                </c:ext>
              </c:extLst>
            </c:dLbl>
            <c:dLbl>
              <c:idx val="3"/>
              <c:layout>
                <c:manualLayout>
                  <c:x val="-9.8647598305577275E-2"/>
                  <c:y val="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E9-41E4-A062-409D87C146F8}"/>
                </c:ext>
              </c:extLst>
            </c:dLbl>
            <c:dLbl>
              <c:idx val="4"/>
              <c:layout>
                <c:manualLayout>
                  <c:x val="-5.7279250629044397E-2"/>
                  <c:y val="2.72143100127770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E9-41E4-A062-409D87C146F8}"/>
                </c:ext>
              </c:extLst>
            </c:dLbl>
            <c:dLbl>
              <c:idx val="5"/>
              <c:layout>
                <c:manualLayout>
                  <c:x val="-0.11774068184859172"/>
                  <c:y val="-1.36071550063885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E9-41E4-A062-409D87C146F8}"/>
                </c:ext>
              </c:extLst>
            </c:dLbl>
            <c:dLbl>
              <c:idx val="6"/>
              <c:layout>
                <c:manualLayout>
                  <c:x val="-6.3643611810049433E-2"/>
                  <c:y val="2.72143100127769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E9-41E4-A062-409D87C146F8}"/>
                </c:ext>
              </c:extLst>
            </c:dLbl>
            <c:dLbl>
              <c:idx val="8"/>
              <c:layout>
                <c:manualLayout>
                  <c:x val="-1.9093083543014821E-2"/>
                  <c:y val="2.26785916773141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E9-41E4-A062-409D87C146F8}"/>
                </c:ext>
              </c:extLst>
            </c:dLbl>
            <c:dLbl>
              <c:idx val="9"/>
              <c:layout>
                <c:manualLayout>
                  <c:x val="-6.3643611810049686E-3"/>
                  <c:y val="-2.04107325095826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E9-41E4-A062-409D87C146F8}"/>
                </c:ext>
              </c:extLst>
            </c:dLbl>
            <c:dLbl>
              <c:idx val="10"/>
              <c:layout>
                <c:manualLayout>
                  <c:x val="-2.5457444724019652E-2"/>
                  <c:y val="-2.72143100127770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E9-41E4-A062-409D87C146F8}"/>
                </c:ext>
              </c:extLst>
            </c:dLbl>
            <c:dLbl>
              <c:idx val="11"/>
              <c:layout>
                <c:manualLayout>
                  <c:x val="-6.3646117464057654E-3"/>
                  <c:y val="1.5875014174119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E9-41E4-A062-409D87C14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4.4735000000000014</c:v>
                </c:pt>
                <c:pt idx="1">
                  <c:v>3.9013</c:v>
                </c:pt>
                <c:pt idx="2">
                  <c:v>8.7932000000000006</c:v>
                </c:pt>
                <c:pt idx="3">
                  <c:v>7.1643999999999846</c:v>
                </c:pt>
                <c:pt idx="4">
                  <c:v>5.2806000000000024</c:v>
                </c:pt>
                <c:pt idx="5">
                  <c:v>6.0656000000000008</c:v>
                </c:pt>
                <c:pt idx="6">
                  <c:v>6.0732000000000124</c:v>
                </c:pt>
                <c:pt idx="7">
                  <c:v>6.7418000000000013</c:v>
                </c:pt>
                <c:pt idx="8">
                  <c:v>7.8018999999999998</c:v>
                </c:pt>
                <c:pt idx="9">
                  <c:v>9.5275000000000034</c:v>
                </c:pt>
                <c:pt idx="10">
                  <c:v>8.3259000000000025</c:v>
                </c:pt>
                <c:pt idx="11">
                  <c:v>8.3259000000000025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2E9-41E4-A062-409D87C146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г. Рубцовск, млн руб.</c:v>
                </c:pt>
              </c:strCache>
            </c:strRef>
          </c:tx>
          <c:dLbls>
            <c:dLbl>
              <c:idx val="0"/>
              <c:layout>
                <c:manualLayout>
                  <c:x val="-2.8639625314522219E-2"/>
                  <c:y val="2.72143100127770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E9-41E4-A062-409D87C146F8}"/>
                </c:ext>
              </c:extLst>
            </c:dLbl>
            <c:dLbl>
              <c:idx val="1"/>
              <c:layout>
                <c:manualLayout>
                  <c:x val="-0.1241050430295967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E9-41E4-A062-409D87C146F8}"/>
                </c:ext>
              </c:extLst>
            </c:dLbl>
            <c:dLbl>
              <c:idx val="2"/>
              <c:layout>
                <c:manualLayout>
                  <c:x val="-3.1821805905024939E-3"/>
                  <c:y val="-1.36071550063885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2E9-41E4-A062-409D87C146F8}"/>
                </c:ext>
              </c:extLst>
            </c:dLbl>
            <c:dLbl>
              <c:idx val="3"/>
              <c:layout>
                <c:manualLayout>
                  <c:x val="0"/>
                  <c:y val="-1.1339295838656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2E9-41E4-A062-409D87C146F8}"/>
                </c:ext>
              </c:extLst>
            </c:dLbl>
            <c:dLbl>
              <c:idx val="4"/>
              <c:layout>
                <c:manualLayout>
                  <c:x val="0"/>
                  <c:y val="-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2E9-41E4-A062-409D87C146F8}"/>
                </c:ext>
              </c:extLst>
            </c:dLbl>
            <c:dLbl>
              <c:idx val="5"/>
              <c:layout>
                <c:manualLayout>
                  <c:x val="-1.909308354301488E-2"/>
                  <c:y val="-3.62857466837026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2E9-41E4-A062-409D87C146F8}"/>
                </c:ext>
              </c:extLst>
            </c:dLbl>
            <c:dLbl>
              <c:idx val="6"/>
              <c:layout>
                <c:manualLayout>
                  <c:x val="-6.3643611810049686E-3"/>
                  <c:y val="1.1339295838656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2E9-41E4-A062-409D87C146F8}"/>
                </c:ext>
              </c:extLst>
            </c:dLbl>
            <c:dLbl>
              <c:idx val="7"/>
              <c:layout>
                <c:manualLayout>
                  <c:x val="-3.1821805905024939E-3"/>
                  <c:y val="1.5875014174119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2E9-41E4-A062-409D87C146F8}"/>
                </c:ext>
              </c:extLst>
            </c:dLbl>
            <c:dLbl>
              <c:idx val="8"/>
              <c:layout>
                <c:manualLayout>
                  <c:x val="-6.6825792400551851E-2"/>
                  <c:y val="-3.17500283482396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2E9-41E4-A062-409D87C146F8}"/>
                </c:ext>
              </c:extLst>
            </c:dLbl>
            <c:dLbl>
              <c:idx val="9"/>
              <c:layout>
                <c:manualLayout>
                  <c:x val="-6.6825792400551851E-2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2E9-41E4-A062-409D87C146F8}"/>
                </c:ext>
              </c:extLst>
            </c:dLbl>
            <c:dLbl>
              <c:idx val="10"/>
              <c:layout>
                <c:manualLayout>
                  <c:x val="-7.9554514762561604E-2"/>
                  <c:y val="2.72143100127770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2E9-41E4-A062-409D87C146F8}"/>
                </c:ext>
              </c:extLst>
            </c:dLbl>
            <c:dLbl>
              <c:idx val="11"/>
              <c:layout>
                <c:manualLayout>
                  <c:x val="-6.3646117464057654E-3"/>
                  <c:y val="2.72143100127770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2E9-41E4-A062-409D87C146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10.570427070000004</c:v>
                </c:pt>
                <c:pt idx="1">
                  <c:v>10.8152677</c:v>
                </c:pt>
                <c:pt idx="2">
                  <c:v>13.42236142</c:v>
                </c:pt>
                <c:pt idx="3">
                  <c:v>9.3101000000000003</c:v>
                </c:pt>
                <c:pt idx="4">
                  <c:v>8.0832100000000011</c:v>
                </c:pt>
                <c:pt idx="5">
                  <c:v>5.9987000000000004</c:v>
                </c:pt>
                <c:pt idx="6">
                  <c:v>4.9247999999999985</c:v>
                </c:pt>
                <c:pt idx="7">
                  <c:v>6.2547000000000006</c:v>
                </c:pt>
                <c:pt idx="8">
                  <c:v>9.2533000000000012</c:v>
                </c:pt>
                <c:pt idx="9">
                  <c:v>8.3485000000000014</c:v>
                </c:pt>
                <c:pt idx="10">
                  <c:v>7.8044999999999956</c:v>
                </c:pt>
                <c:pt idx="11">
                  <c:v>7.8044999999999956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2E9-41E4-A062-409D87C146F8}"/>
            </c:ext>
          </c:extLst>
        </c:ser>
        <c:marker val="1"/>
        <c:axId val="185321728"/>
        <c:axId val="185417728"/>
      </c:lineChart>
      <c:catAx>
        <c:axId val="185321728"/>
        <c:scaling>
          <c:orientation val="minMax"/>
        </c:scaling>
        <c:axPos val="b"/>
        <c:numFmt formatCode="General" sourceLinked="0"/>
        <c:tickLblPos val="nextTo"/>
        <c:crossAx val="185417728"/>
        <c:crosses val="autoZero"/>
        <c:auto val="1"/>
        <c:lblAlgn val="ctr"/>
        <c:lblOffset val="100"/>
      </c:catAx>
      <c:valAx>
        <c:axId val="185417728"/>
        <c:scaling>
          <c:orientation val="minMax"/>
          <c:max val="14"/>
          <c:min val="2"/>
        </c:scaling>
        <c:axPos val="l"/>
        <c:numFmt formatCode="0.00" sourceLinked="1"/>
        <c:tickLblPos val="nextTo"/>
        <c:crossAx val="185321728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Барнаул</a:t>
            </a:r>
          </a:p>
        </c:rich>
      </c:tx>
      <c:layout>
        <c:manualLayout>
          <c:xMode val="edge"/>
          <c:yMode val="edge"/>
          <c:x val="0.21168724279835391"/>
          <c:y val="0.95476870961491933"/>
        </c:manualLayout>
      </c:layout>
    </c:title>
    <c:plotArea>
      <c:layout>
        <c:manualLayout>
          <c:layoutTarget val="inner"/>
          <c:xMode val="edge"/>
          <c:yMode val="edge"/>
          <c:x val="0.16464903691768321"/>
          <c:y val="2.6987524096003659E-2"/>
          <c:w val="0.77534675867725378"/>
          <c:h val="0.8299769910508848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dLbls>
            <c:dLbl>
              <c:idx val="0"/>
              <c:layout>
                <c:manualLayout>
                  <c:x val="-4.6090534979424114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5F-4798-A163-C9375AA63733}"/>
                </c:ext>
              </c:extLst>
            </c:dLbl>
            <c:dLbl>
              <c:idx val="1"/>
              <c:layout>
                <c:manualLayout>
                  <c:x val="-0.1020576131687239"/>
                  <c:y val="-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F-4798-A163-C9375AA63733}"/>
                </c:ext>
              </c:extLst>
            </c:dLbl>
            <c:dLbl>
              <c:idx val="2"/>
              <c:layout>
                <c:manualLayout>
                  <c:x val="-6.9135802469135796E-2"/>
                  <c:y val="-3.40178875159711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5F-4798-A163-C9375AA63733}"/>
                </c:ext>
              </c:extLst>
            </c:dLbl>
            <c:dLbl>
              <c:idx val="3"/>
              <c:layout>
                <c:manualLayout>
                  <c:x val="-2.9629629629629745E-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F-4798-A163-C9375AA63733}"/>
                </c:ext>
              </c:extLst>
            </c:dLbl>
            <c:dLbl>
              <c:idx val="4"/>
              <c:layout>
                <c:manualLayout>
                  <c:x val="-2.9629629629629745E-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5F-4798-A163-C9375AA63733}"/>
                </c:ext>
              </c:extLst>
            </c:dLbl>
            <c:dLbl>
              <c:idx val="6"/>
              <c:layout>
                <c:manualLayout>
                  <c:x val="-0.1086419753086422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5F-4798-A163-C9375AA63733}"/>
                </c:ext>
              </c:extLst>
            </c:dLbl>
            <c:dLbl>
              <c:idx val="7"/>
              <c:layout>
                <c:manualLayout>
                  <c:x val="-1.9753086419753162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5F-4798-A163-C9375AA63733}"/>
                </c:ext>
              </c:extLst>
            </c:dLbl>
            <c:dLbl>
              <c:idx val="8"/>
              <c:layout>
                <c:manualLayout>
                  <c:x val="-1.9753086419753162E-2"/>
                  <c:y val="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F-4798-A163-C9375AA63733}"/>
                </c:ext>
              </c:extLst>
            </c:dLbl>
            <c:dLbl>
              <c:idx val="9"/>
              <c:layout>
                <c:manualLayout>
                  <c:x val="-7.2427983539094784E-2"/>
                  <c:y val="-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5F-4798-A163-C9375AA63733}"/>
                </c:ext>
              </c:extLst>
            </c:dLbl>
            <c:dLbl>
              <c:idx val="10"/>
              <c:layout>
                <c:manualLayout>
                  <c:x val="0"/>
                  <c:y val="-2.0410732509582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5F-4798-A163-C9375AA63733}"/>
                </c:ext>
              </c:extLst>
            </c:dLbl>
            <c:dLbl>
              <c:idx val="11"/>
              <c:layout>
                <c:manualLayout>
                  <c:x val="-3.2921810699588598E-3"/>
                  <c:y val="-3.62857466837026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F5F-4798-A163-C9375AA63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64.248300000000015</c:v>
                </c:pt>
                <c:pt idx="1">
                  <c:v>79.534000000000006</c:v>
                </c:pt>
                <c:pt idx="2">
                  <c:v>80.22529999999999</c:v>
                </c:pt>
                <c:pt idx="3">
                  <c:v>80.224400000000003</c:v>
                </c:pt>
                <c:pt idx="4">
                  <c:v>69.755200000000002</c:v>
                </c:pt>
                <c:pt idx="5">
                  <c:v>66.177999999999983</c:v>
                </c:pt>
                <c:pt idx="6">
                  <c:v>76.673299999999983</c:v>
                </c:pt>
                <c:pt idx="7">
                  <c:v>75.232900000000001</c:v>
                </c:pt>
                <c:pt idx="8">
                  <c:v>80.739700000000013</c:v>
                </c:pt>
                <c:pt idx="9">
                  <c:v>83.803399999999982</c:v>
                </c:pt>
                <c:pt idx="10">
                  <c:v>80.653899999999979</c:v>
                </c:pt>
                <c:pt idx="11">
                  <c:v>92.261300000000006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F5F-4798-A163-C9375AA637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dLbls>
            <c:dLbl>
              <c:idx val="2"/>
              <c:layout>
                <c:manualLayout>
                  <c:x val="-9.8765432098766159E-3"/>
                  <c:y val="-4.535718335462787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F5F-4798-A163-C9375AA63733}"/>
                </c:ext>
              </c:extLst>
            </c:dLbl>
            <c:dLbl>
              <c:idx val="3"/>
              <c:layout>
                <c:manualLayout>
                  <c:x val="-0.1086419753086422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F5F-4798-A163-C9375AA63733}"/>
                </c:ext>
              </c:extLst>
            </c:dLbl>
            <c:dLbl>
              <c:idx val="4"/>
              <c:layout>
                <c:manualLayout>
                  <c:x val="-1.9753086419753162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5F-4798-A163-C9375AA63733}"/>
                </c:ext>
              </c:extLst>
            </c:dLbl>
            <c:dLbl>
              <c:idx val="5"/>
              <c:layout>
                <c:manualLayout>
                  <c:x val="-3.2921810699588598E-3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5F-4798-A163-C9375AA63733}"/>
                </c:ext>
              </c:extLst>
            </c:dLbl>
            <c:dLbl>
              <c:idx val="6"/>
              <c:layout>
                <c:manualLayout>
                  <c:x val="-0.1020576131687239"/>
                  <c:y val="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F5F-4798-A163-C9375AA63733}"/>
                </c:ext>
              </c:extLst>
            </c:dLbl>
            <c:dLbl>
              <c:idx val="7"/>
              <c:layout>
                <c:manualLayout>
                  <c:x val="0"/>
                  <c:y val="1.5875014174119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5F-4798-A163-C9375AA63733}"/>
                </c:ext>
              </c:extLst>
            </c:dLbl>
            <c:dLbl>
              <c:idx val="8"/>
              <c:layout>
                <c:manualLayout>
                  <c:x val="-2.9629629629629745E-2"/>
                  <c:y val="-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F5F-4798-A163-C9375AA63733}"/>
                </c:ext>
              </c:extLst>
            </c:dLbl>
            <c:dLbl>
              <c:idx val="9"/>
              <c:layout>
                <c:manualLayout>
                  <c:x val="-2.3045267489712175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5F-4798-A163-C9375AA63733}"/>
                </c:ext>
              </c:extLst>
            </c:dLbl>
            <c:dLbl>
              <c:idx val="10"/>
              <c:layout>
                <c:manualLayout>
                  <c:x val="-1.646090534979432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F5F-4798-A163-C9375AA63733}"/>
                </c:ext>
              </c:extLst>
            </c:dLbl>
            <c:dLbl>
              <c:idx val="11"/>
              <c:layout>
                <c:manualLayout>
                  <c:x val="0"/>
                  <c:y val="4.98929016900911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F5F-4798-A163-C9375AA637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48.096600000000009</c:v>
                </c:pt>
                <c:pt idx="1">
                  <c:v>58.846600000000002</c:v>
                </c:pt>
                <c:pt idx="2">
                  <c:v>77.433899999999994</c:v>
                </c:pt>
                <c:pt idx="3">
                  <c:v>71.291100000000199</c:v>
                </c:pt>
                <c:pt idx="4">
                  <c:v>56.025430000000107</c:v>
                </c:pt>
                <c:pt idx="5">
                  <c:v>66.821400000000011</c:v>
                </c:pt>
                <c:pt idx="6">
                  <c:v>58.814199999999992</c:v>
                </c:pt>
                <c:pt idx="7">
                  <c:v>56.460900000000002</c:v>
                </c:pt>
                <c:pt idx="8">
                  <c:v>62.415700000000001</c:v>
                </c:pt>
                <c:pt idx="9">
                  <c:v>59.79250000000016</c:v>
                </c:pt>
                <c:pt idx="10">
                  <c:v>69.471899999999991</c:v>
                </c:pt>
                <c:pt idx="11">
                  <c:v>80.131999999999991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3F5F-4798-A163-C9375AA63733}"/>
            </c:ext>
          </c:extLst>
        </c:ser>
        <c:marker val="1"/>
        <c:axId val="185560064"/>
        <c:axId val="185561856"/>
      </c:lineChart>
      <c:catAx>
        <c:axId val="185560064"/>
        <c:scaling>
          <c:orientation val="minMax"/>
        </c:scaling>
        <c:axPos val="b"/>
        <c:numFmt formatCode="General" sourceLinked="0"/>
        <c:tickLblPos val="nextTo"/>
        <c:crossAx val="185561856"/>
        <c:crosses val="autoZero"/>
        <c:auto val="1"/>
        <c:lblAlgn val="ctr"/>
        <c:lblOffset val="100"/>
      </c:catAx>
      <c:valAx>
        <c:axId val="185561856"/>
        <c:scaling>
          <c:orientation val="minMax"/>
          <c:min val="40"/>
        </c:scaling>
        <c:axPos val="l"/>
        <c:numFmt formatCode="0.00" sourceLinked="1"/>
        <c:tickLblPos val="nextTo"/>
        <c:crossAx val="185560064"/>
        <c:crosses val="autoZero"/>
        <c:crossBetween val="between"/>
        <c:majorUnit val="20"/>
        <c:minorUnit val="2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Бийск</a:t>
            </a:r>
          </a:p>
        </c:rich>
      </c:tx>
      <c:layout>
        <c:manualLayout>
          <c:xMode val="edge"/>
          <c:yMode val="edge"/>
          <c:x val="0.20759653270291636"/>
          <c:y val="0.95476870961491933"/>
        </c:manualLayout>
      </c:layout>
    </c:title>
    <c:plotArea>
      <c:layout>
        <c:manualLayout>
          <c:layoutTarget val="inner"/>
          <c:xMode val="edge"/>
          <c:yMode val="edge"/>
          <c:x val="0.151962174940899"/>
          <c:y val="2.6987524096003659E-2"/>
          <c:w val="0.81336485421591809"/>
          <c:h val="0.8322448502186197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г. Бийск, млн руб.</c:v>
                </c:pt>
              </c:strCache>
            </c:strRef>
          </c:tx>
          <c:dLbls>
            <c:dLbl>
              <c:idx val="1"/>
              <c:layout>
                <c:manualLayout>
                  <c:x val="-0.1103230890464933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43-4CA0-886F-9D4671979237}"/>
                </c:ext>
              </c:extLst>
            </c:dLbl>
            <c:dLbl>
              <c:idx val="2"/>
              <c:layout>
                <c:manualLayout>
                  <c:x val="-0.11347517730496454"/>
                  <c:y val="-2.72143100127770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43-4CA0-886F-9D4671979237}"/>
                </c:ext>
              </c:extLst>
            </c:dLbl>
            <c:dLbl>
              <c:idx val="3"/>
              <c:layout>
                <c:manualLayout>
                  <c:x val="-0.13238770685579196"/>
                  <c:y val="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43-4CA0-886F-9D4671979237}"/>
                </c:ext>
              </c:extLst>
            </c:dLbl>
            <c:dLbl>
              <c:idx val="4"/>
              <c:layout>
                <c:manualLayout>
                  <c:x val="-1.8912529550827509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43-4CA0-886F-9D4671979237}"/>
                </c:ext>
              </c:extLst>
            </c:dLbl>
            <c:dLbl>
              <c:idx val="5"/>
              <c:layout>
                <c:manualLayout>
                  <c:x val="-6.6193853427895979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43-4CA0-886F-9D4671979237}"/>
                </c:ext>
              </c:extLst>
            </c:dLbl>
            <c:dLbl>
              <c:idx val="6"/>
              <c:layout>
                <c:manualLayout>
                  <c:x val="-5.6737588652482303E-2"/>
                  <c:y val="-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43-4CA0-886F-9D4671979237}"/>
                </c:ext>
              </c:extLst>
            </c:dLbl>
            <c:dLbl>
              <c:idx val="7"/>
              <c:layout>
                <c:manualLayout>
                  <c:x val="3.1520882584712452E-3"/>
                  <c:y val="2.0410732509582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43-4CA0-886F-9D4671979237}"/>
                </c:ext>
              </c:extLst>
            </c:dLbl>
            <c:dLbl>
              <c:idx val="8"/>
              <c:layout>
                <c:manualLayout>
                  <c:x val="-0.12293144208037826"/>
                  <c:y val="-2.0410732509582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43-4CA0-886F-9D4671979237}"/>
                </c:ext>
              </c:extLst>
            </c:dLbl>
            <c:dLbl>
              <c:idx val="9"/>
              <c:layout>
                <c:manualLayout>
                  <c:x val="-5.6737588652482164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43-4CA0-886F-9D4671979237}"/>
                </c:ext>
              </c:extLst>
            </c:dLbl>
            <c:dLbl>
              <c:idx val="10"/>
              <c:layout>
                <c:manualLayout>
                  <c:x val="1.2608353033884951E-2"/>
                  <c:y val="1.36071550063885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3-4CA0-886F-9D4671979237}"/>
                </c:ext>
              </c:extLst>
            </c:dLbl>
            <c:dLbl>
              <c:idx val="11"/>
              <c:layout>
                <c:manualLayout>
                  <c:x val="0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43-4CA0-886F-9D4671979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7.3470999999999975</c:v>
                </c:pt>
                <c:pt idx="1">
                  <c:v>9.5868000000000002</c:v>
                </c:pt>
                <c:pt idx="2">
                  <c:v>12.026900000000001</c:v>
                </c:pt>
                <c:pt idx="3">
                  <c:v>10.162900000000002</c:v>
                </c:pt>
                <c:pt idx="4">
                  <c:v>7.4268000000000001</c:v>
                </c:pt>
                <c:pt idx="5">
                  <c:v>7.2664</c:v>
                </c:pt>
                <c:pt idx="6">
                  <c:v>7.6618999999999975</c:v>
                </c:pt>
                <c:pt idx="7">
                  <c:v>7.8414000000000001</c:v>
                </c:pt>
                <c:pt idx="8">
                  <c:v>10.078900000000001</c:v>
                </c:pt>
                <c:pt idx="9">
                  <c:v>12.5585</c:v>
                </c:pt>
                <c:pt idx="10">
                  <c:v>10.868800000000002</c:v>
                </c:pt>
                <c:pt idx="11">
                  <c:v>11.919900000000002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543-4CA0-886F-9D46719792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г. Бийск, млн руб.</c:v>
                </c:pt>
              </c:strCache>
            </c:strRef>
          </c:tx>
          <c:dLbls>
            <c:dLbl>
              <c:idx val="0"/>
              <c:layout>
                <c:manualLayout>
                  <c:x val="-4.4129235618597315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43-4CA0-886F-9D4671979237}"/>
                </c:ext>
              </c:extLst>
            </c:dLbl>
            <c:dLbl>
              <c:idx val="1"/>
              <c:layout>
                <c:manualLayout>
                  <c:x val="-0.10086682427108008"/>
                  <c:y val="-3.17500283482395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43-4CA0-886F-9D4671979237}"/>
                </c:ext>
              </c:extLst>
            </c:dLbl>
            <c:dLbl>
              <c:idx val="2"/>
              <c:layout>
                <c:manualLayout>
                  <c:x val="-3.1520882584712452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43-4CA0-886F-9D4671979237}"/>
                </c:ext>
              </c:extLst>
            </c:dLbl>
            <c:dLbl>
              <c:idx val="3"/>
              <c:layout>
                <c:manualLayout>
                  <c:x val="-4.4129235618597315E-2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43-4CA0-886F-9D4671979237}"/>
                </c:ext>
              </c:extLst>
            </c:dLbl>
            <c:dLbl>
              <c:idx val="4"/>
              <c:layout>
                <c:manualLayout>
                  <c:x val="-2.8368794326241127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43-4CA0-886F-9D4671979237}"/>
                </c:ext>
              </c:extLst>
            </c:dLbl>
            <c:dLbl>
              <c:idx val="5"/>
              <c:layout>
                <c:manualLayout>
                  <c:x val="-3.1520882584712452E-3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43-4CA0-886F-9D4671979237}"/>
                </c:ext>
              </c:extLst>
            </c:dLbl>
            <c:dLbl>
              <c:idx val="6"/>
              <c:layout>
                <c:manualLayout>
                  <c:x val="-5.3585500394011026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43-4CA0-886F-9D4671979237}"/>
                </c:ext>
              </c:extLst>
            </c:dLbl>
            <c:dLbl>
              <c:idx val="7"/>
              <c:layout>
                <c:manualLayout>
                  <c:x val="-1.8912529550827509E-2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43-4CA0-886F-9D4671979237}"/>
                </c:ext>
              </c:extLst>
            </c:dLbl>
            <c:dLbl>
              <c:idx val="9"/>
              <c:layout>
                <c:manualLayout>
                  <c:x val="-6.6193853427895868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43-4CA0-886F-9D4671979237}"/>
                </c:ext>
              </c:extLst>
            </c:dLbl>
            <c:dLbl>
              <c:idx val="10"/>
              <c:layout>
                <c:manualLayout>
                  <c:x val="-4.7281323877068564E-2"/>
                  <c:y val="2.72143100127770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43-4CA0-886F-9D4671979237}"/>
                </c:ext>
              </c:extLst>
            </c:dLbl>
            <c:dLbl>
              <c:idx val="11"/>
              <c:layout>
                <c:manualLayout>
                  <c:x val="0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43-4CA0-886F-9D46719792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18.274300850000003</c:v>
                </c:pt>
                <c:pt idx="1">
                  <c:v>18.356363210000001</c:v>
                </c:pt>
                <c:pt idx="2">
                  <c:v>19.431399510000002</c:v>
                </c:pt>
                <c:pt idx="3">
                  <c:v>7.2963999999999993</c:v>
                </c:pt>
                <c:pt idx="4">
                  <c:v>12.78204</c:v>
                </c:pt>
                <c:pt idx="5">
                  <c:v>9.1705000000000005</c:v>
                </c:pt>
                <c:pt idx="6">
                  <c:v>5.5305</c:v>
                </c:pt>
                <c:pt idx="7">
                  <c:v>7.2323999999999993</c:v>
                </c:pt>
                <c:pt idx="8">
                  <c:v>8.700800000000001</c:v>
                </c:pt>
                <c:pt idx="9">
                  <c:v>10.254700000000001</c:v>
                </c:pt>
                <c:pt idx="10">
                  <c:v>7.3890000000000002</c:v>
                </c:pt>
                <c:pt idx="11">
                  <c:v>15.479700000000006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2543-4CA0-886F-9D4671979237}"/>
            </c:ext>
          </c:extLst>
        </c:ser>
        <c:marker val="1"/>
        <c:axId val="185515008"/>
        <c:axId val="185606912"/>
      </c:lineChart>
      <c:catAx>
        <c:axId val="185515008"/>
        <c:scaling>
          <c:orientation val="minMax"/>
        </c:scaling>
        <c:axPos val="b"/>
        <c:numFmt formatCode="General" sourceLinked="0"/>
        <c:tickLblPos val="nextTo"/>
        <c:crossAx val="185606912"/>
        <c:crosses val="autoZero"/>
        <c:auto val="1"/>
        <c:lblAlgn val="ctr"/>
        <c:lblOffset val="100"/>
      </c:catAx>
      <c:valAx>
        <c:axId val="185606912"/>
        <c:scaling>
          <c:orientation val="minMax"/>
          <c:max val="20"/>
          <c:min val="4"/>
        </c:scaling>
        <c:axPos val="l"/>
        <c:numFmt formatCode="0.00" sourceLinked="1"/>
        <c:tickLblPos val="nextTo"/>
        <c:crossAx val="185515008"/>
        <c:crosses val="autoZero"/>
        <c:crossBetween val="between"/>
        <c:majorUnit val="4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Барнаул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6B5-424E-9E82-111072660C8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по ОМС</c:v>
                </c:pt>
                <c:pt idx="1">
                  <c:v>Доходы по ВБ</c:v>
                </c:pt>
              </c:strCache>
            </c:strRef>
          </c:cat>
          <c:val>
            <c:numRef>
              <c:f>Лист1!$B$2:$B$3</c:f>
              <c:numCache>
                <c:formatCode>_-* #\ ##0.00\ _₽_-;\-* #\ ##0.00\ _₽_-;_-* "-"??\ _₽_-;_-@_-</c:formatCode>
                <c:ptCount val="2"/>
                <c:pt idx="0">
                  <c:v>5500.1759530791824</c:v>
                </c:pt>
                <c:pt idx="1">
                  <c:v>1458.695601173021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B5-424E-9E82-111072660C8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г. Бийск</c:v>
                </c:pt>
              </c:strCache>
            </c:strRef>
          </c:tx>
          <c:spPr>
            <a:solidFill>
              <a:srgbClr val="FF9933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по ОМС</c:v>
                </c:pt>
                <c:pt idx="1">
                  <c:v>Доходы по ВБ</c:v>
                </c:pt>
              </c:strCache>
            </c:strRef>
          </c:cat>
          <c:val>
            <c:numRef>
              <c:f>Лист1!$C$2:$C$3</c:f>
              <c:numCache>
                <c:formatCode>_-* #\ ##0.00\ _₽_-;\-* #\ ##0.00\ _₽_-;_-* "-"??\ _₽_-;_-@_-</c:formatCode>
                <c:ptCount val="2"/>
                <c:pt idx="0">
                  <c:v>4554.6542574257464</c:v>
                </c:pt>
                <c:pt idx="1">
                  <c:v>2108.4174257425752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B5-424E-9E82-111072660C8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г. Рубцовск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Доходы по ОМС</c:v>
                </c:pt>
                <c:pt idx="1">
                  <c:v>Доходы по ВБ</c:v>
                </c:pt>
              </c:strCache>
            </c:strRef>
          </c:cat>
          <c:val>
            <c:numRef>
              <c:f>Лист1!$D$2:$D$3</c:f>
              <c:numCache>
                <c:formatCode>_-* #\ ##0.00\ _₽_-;\-* #\ ##0.00\ _₽_-;_-* "-"??\ _₽_-;_-@_-</c:formatCode>
                <c:ptCount val="2"/>
                <c:pt idx="0">
                  <c:v>2446.9913043478282</c:v>
                </c:pt>
                <c:pt idx="1">
                  <c:v>1455.4921739130436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B5-424E-9E82-111072660C81}"/>
            </c:ext>
          </c:extLst>
        </c:ser>
        <c:axId val="184337536"/>
        <c:axId val="185208832"/>
      </c:barChart>
      <c:catAx>
        <c:axId val="184337536"/>
        <c:scaling>
          <c:orientation val="minMax"/>
        </c:scaling>
        <c:axPos val="b"/>
        <c:numFmt formatCode="General" sourceLinked="0"/>
        <c:tickLblPos val="nextTo"/>
        <c:crossAx val="185208832"/>
        <c:crosses val="autoZero"/>
        <c:auto val="1"/>
        <c:lblAlgn val="ctr"/>
        <c:lblOffset val="100"/>
      </c:catAx>
      <c:valAx>
        <c:axId val="185208832"/>
        <c:scaling>
          <c:orientation val="minMax"/>
        </c:scaling>
        <c:axPos val="l"/>
        <c:majorGridlines/>
        <c:numFmt formatCode="_-* #\ ##0.00\ _₽_-;\-* #\ ##0.00\ _₽_-;_-* &quot;-&quot;??\ _₽_-;_-@_-" sourceLinked="1"/>
        <c:tickLblPos val="nextTo"/>
        <c:crossAx val="1843375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173217175394763E-2"/>
          <c:y val="1.8304010719445048E-2"/>
          <c:w val="0.94481263854435305"/>
          <c:h val="0.74975399711077528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пациентов</c:v>
                </c:pt>
              </c:strCache>
            </c:strRef>
          </c:tx>
          <c:dLbls>
            <c:dLbl>
              <c:idx val="0"/>
              <c:layout>
                <c:manualLayout>
                  <c:x val="5.1882488150651544E-4"/>
                  <c:y val="-0.21326339237479808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0-497C-B16C-060C5DDCC5A9}"/>
                </c:ext>
              </c:extLst>
            </c:dLbl>
            <c:dLbl>
              <c:idx val="1"/>
              <c:layout>
                <c:manualLayout>
                  <c:x val="-4.230846085792038E-4"/>
                  <c:y val="-0.1956667926299136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0-497C-B16C-060C5DDCC5A9}"/>
                </c:ext>
              </c:extLst>
            </c:dLbl>
            <c:dLbl>
              <c:idx val="2"/>
              <c:layout>
                <c:manualLayout>
                  <c:x val="-2.2632047089912893E-3"/>
                  <c:y val="-0.239818612924259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132668</a:t>
                    </a:r>
                  </a:p>
                </c:rich>
              </c:tx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5D-494D-B51F-70764E219F7D}"/>
                </c:ext>
              </c:extLst>
            </c:dLbl>
            <c:spPr>
              <a:solidFill>
                <a:srgbClr val="FFFFFF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97289</c:v>
                </c:pt>
                <c:pt idx="1">
                  <c:v>90206</c:v>
                </c:pt>
                <c:pt idx="2">
                  <c:v>101455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5F7-4BC5-A4BE-5EFBD593C87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пациентов в личном кабинете</c:v>
                </c:pt>
              </c:strCache>
            </c:strRef>
          </c:tx>
          <c:dLbls>
            <c:dLbl>
              <c:idx val="0"/>
              <c:layout>
                <c:manualLayout>
                  <c:x val="0.13432520028267075"/>
                  <c:y val="-9.1981203730898858E-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 i="0" baseline="0"/>
                    </a:pPr>
                    <a:fld id="{1EB35085-E9C8-4719-8D0F-1AF1379D6095}" type="VALUE">
                      <a:rPr lang="en-US" sz="1100" b="1" i="0" baseline="0"/>
                      <a:pPr>
                        <a:defRPr b="1" i="0" baseline="0"/>
                      </a:pPr>
                      <a:t>[ЗНАЧЕНИЕ]</a:t>
                    </a:fld>
                    <a:endParaRPr lang="ru-RU" dirty="0"/>
                  </a:p>
                </c:rich>
              </c:tx>
              <c:spPr>
                <a:solidFill>
                  <a:srgbClr val="FFFFFF"/>
                </a:solidFill>
              </c:sp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85D-494D-B51F-70764E219F7D}"/>
                </c:ext>
              </c:extLst>
            </c:dLbl>
            <c:dLbl>
              <c:idx val="1"/>
              <c:layout>
                <c:manualLayout>
                  <c:x val="0.13281324930962798"/>
                  <c:y val="2.4305520391318877E-4"/>
                </c:manualLayout>
              </c:layout>
              <c:spPr>
                <a:solidFill>
                  <a:srgbClr val="FFFFFF"/>
                </a:solidFill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baseline="0"/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F7-4BC5-A4BE-5EFBD593C87A}"/>
                </c:ext>
              </c:extLst>
            </c:dLbl>
            <c:dLbl>
              <c:idx val="2"/>
              <c:layout>
                <c:manualLayout>
                  <c:x val="0.11912056401746843"/>
                  <c:y val="8.5941695321961366E-3"/>
                </c:manualLayout>
              </c:layout>
              <c:spPr>
                <a:solidFill>
                  <a:srgbClr val="FFFFFF"/>
                </a:solidFill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 i="0" baseline="0"/>
                  </a:pPr>
                  <a:endParaRPr lang="ru-RU"/>
                </a:p>
              </c:txPr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F7-4BC5-A4BE-5EFBD593C87A}"/>
                </c:ext>
              </c:extLst>
            </c:dLbl>
            <c:spPr>
              <a:solidFill>
                <a:srgbClr val="FFFFFF"/>
              </a:solidFill>
            </c:spPr>
            <c:dLblPos val="inBase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6416</c:v>
                </c:pt>
                <c:pt idx="1">
                  <c:v>8655</c:v>
                </c:pt>
                <c:pt idx="2">
                  <c:v>9929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5F7-4BC5-A4BE-5EFBD593C87A}"/>
            </c:ext>
          </c:extLst>
        </c:ser>
        <c:dLbls>
          <c:showVal val="1"/>
        </c:dLbls>
        <c:gapWidth val="95"/>
        <c:overlap val="100"/>
        <c:axId val="173009920"/>
        <c:axId val="173607936"/>
      </c:barChart>
      <c:catAx>
        <c:axId val="1730099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173607936"/>
        <c:crosses val="autoZero"/>
        <c:auto val="1"/>
        <c:lblAlgn val="ctr"/>
        <c:lblOffset val="100"/>
      </c:catAx>
      <c:valAx>
        <c:axId val="1736079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300992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1106758854370082"/>
          <c:y val="0.84321811325670604"/>
          <c:w val="0.86467167251695043"/>
          <c:h val="8.355723907059955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865620858357091E-3"/>
          <c:y val="6.6881389279176634E-3"/>
          <c:w val="0.96324473007372646"/>
          <c:h val="0.757305042272739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654247256448571E-2"/>
                  <c:y val="-4.02759739207792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1F-4884-B92A-3962CC0AA8FB}"/>
                </c:ext>
              </c:extLst>
            </c:dLbl>
            <c:dLbl>
              <c:idx val="1"/>
              <c:layout>
                <c:manualLayout>
                  <c:x val="-5.0831376170919575E-2"/>
                  <c:y val="-8.93161456939972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1F-4884-B92A-3962CC0AA8FB}"/>
                </c:ext>
              </c:extLst>
            </c:dLbl>
            <c:dLbl>
              <c:idx val="2"/>
              <c:layout>
                <c:manualLayout>
                  <c:x val="-3.5467788131327317E-2"/>
                  <c:y val="-0.108850006471175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F-4884-B92A-3962CC0AA8FB}"/>
                </c:ext>
              </c:extLst>
            </c:dLbl>
            <c:dLbl>
              <c:idx val="3"/>
              <c:layout>
                <c:manualLayout>
                  <c:x val="-3.0131734475456411E-2"/>
                  <c:y val="-4.20199079176101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F-4884-B92A-3962CC0AA8FB}"/>
                </c:ext>
              </c:extLst>
            </c:dLbl>
            <c:dLbl>
              <c:idx val="4"/>
              <c:layout>
                <c:manualLayout>
                  <c:x val="-4.2184262185866052E-2"/>
                  <c:y val="-5.81814109628438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1F-4884-B92A-3962CC0AA8FB}"/>
                </c:ext>
              </c:extLst>
            </c:dLbl>
            <c:dLbl>
              <c:idx val="5"/>
              <c:layout>
                <c:manualLayout>
                  <c:x val="-4.3204865175986845E-2"/>
                  <c:y val="-6.47305662501271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1F-4884-B92A-3962CC0AA8FB}"/>
                </c:ext>
              </c:extLst>
            </c:dLbl>
            <c:dLbl>
              <c:idx val="6"/>
              <c:layout>
                <c:manualLayout>
                  <c:x val="-1.1439716895531062E-2"/>
                  <c:y val="2.6752555711670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1F-4884-B92A-3962CC0AA8FB}"/>
                </c:ext>
              </c:extLst>
            </c:dLbl>
            <c:dLbl>
              <c:idx val="7"/>
              <c:layout>
                <c:manualLayout>
                  <c:x val="-1.7159575343296603E-2"/>
                  <c:y val="-6.68813892791766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71F-4884-B92A-3962CC0AA8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</c:v>
                </c:pt>
                <c:pt idx="1">
                  <c:v>2019 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194.6</c:v>
                </c:pt>
                <c:pt idx="1">
                  <c:v>217.4</c:v>
                </c:pt>
                <c:pt idx="2">
                  <c:v>152</c:v>
                </c:pt>
                <c:pt idx="3">
                  <c:v>207.70000000000002</c:v>
                </c:pt>
                <c:pt idx="4">
                  <c:v>191.1</c:v>
                </c:pt>
                <c:pt idx="5">
                  <c:v>227.3</c:v>
                </c:pt>
                <c:pt idx="6">
                  <c:v>216.5</c:v>
                </c:pt>
                <c:pt idx="7">
                  <c:v>312.89999999999969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71F-4884-B92A-3962CC0AA8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Барнаул</c:v>
                </c:pt>
              </c:strCache>
            </c:strRef>
          </c:tx>
          <c:marker>
            <c:symbol val="none"/>
          </c:marker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FA-4237-B518-74D5D076D55C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FA-4237-B518-74D5D076D5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2018 </c:v>
                </c:pt>
                <c:pt idx="1">
                  <c:v>2019 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5">
                  <c:v>227.3</c:v>
                </c:pt>
                <c:pt idx="6">
                  <c:v>216.5</c:v>
                </c:pt>
                <c:pt idx="7">
                  <c:v>241.4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FA-4237-B518-74D5D076D55C}"/>
            </c:ext>
          </c:extLst>
        </c:ser>
        <c:dLbls>
          <c:showVal val="1"/>
        </c:dLbls>
        <c:marker val="1"/>
        <c:axId val="173671936"/>
        <c:axId val="173673472"/>
      </c:lineChart>
      <c:catAx>
        <c:axId val="17367193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 i="0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pPr>
            <a:endParaRPr lang="ru-RU"/>
          </a:p>
        </c:txPr>
        <c:crossAx val="173673472"/>
        <c:crosses val="autoZero"/>
        <c:auto val="1"/>
        <c:lblAlgn val="ctr"/>
        <c:lblOffset val="100"/>
      </c:catAx>
      <c:valAx>
        <c:axId val="1736734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3671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Лист1!$B$35</c:f>
              <c:strCache>
                <c:ptCount val="1"/>
                <c:pt idx="0">
                  <c:v>Барнаул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92604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883-4CFE-843F-DB73E043BFC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Лист1!$B$36</c:f>
              <c:numCache>
                <c:formatCode>General</c:formatCode>
                <c:ptCount val="1"/>
                <c:pt idx="0">
                  <c:v>70103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8F-4ED5-8D30-41457D4B7DC9}"/>
            </c:ext>
          </c:extLst>
        </c:ser>
        <c:ser>
          <c:idx val="1"/>
          <c:order val="1"/>
          <c:tx>
            <c:strRef>
              <c:f>Лист1!$C$35</c:f>
              <c:strCache>
                <c:ptCount val="1"/>
                <c:pt idx="0">
                  <c:v>Бийск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20309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883-4CFE-843F-DB73E043BFC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Лист1!$C$36</c:f>
              <c:numCache>
                <c:formatCode>General</c:formatCode>
                <c:ptCount val="1"/>
                <c:pt idx="0">
                  <c:v>14298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8F-4ED5-8D30-41457D4B7DC9}"/>
            </c:ext>
          </c:extLst>
        </c:ser>
        <c:ser>
          <c:idx val="2"/>
          <c:order val="2"/>
          <c:tx>
            <c:strRef>
              <c:f>Лист1!$D$35</c:f>
              <c:strCache>
                <c:ptCount val="1"/>
                <c:pt idx="0">
                  <c:v>Рубцовск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19755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883-4CFE-843F-DB73E043BFC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Лист1!$D$36</c:f>
              <c:numCache>
                <c:formatCode>General</c:formatCode>
                <c:ptCount val="1"/>
                <c:pt idx="0">
                  <c:v>17054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8F-4ED5-8D30-41457D4B7DC9}"/>
            </c:ext>
          </c:extLst>
        </c:ser>
        <c:overlap val="100"/>
        <c:axId val="174316928"/>
        <c:axId val="174322816"/>
      </c:barChart>
      <c:catAx>
        <c:axId val="1743169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4322816"/>
        <c:crosses val="autoZero"/>
        <c:auto val="1"/>
        <c:lblAlgn val="ctr"/>
        <c:lblOffset val="100"/>
      </c:catAx>
      <c:valAx>
        <c:axId val="17432281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743169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545093558611043"/>
          <c:y val="0.6705357717533087"/>
          <c:w val="0.52164482072416163"/>
          <c:h val="0.1071756485628500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7"/>
                <c:pt idx="0">
                  <c:v>5.1342256606873855</c:v>
                </c:pt>
                <c:pt idx="1">
                  <c:v>4.2475507550497555</c:v>
                </c:pt>
                <c:pt idx="2">
                  <c:v>4.2421080720480315</c:v>
                </c:pt>
                <c:pt idx="3">
                  <c:v>4.4746296201363744</c:v>
                </c:pt>
                <c:pt idx="4">
                  <c:v>4.3064786358169975</c:v>
                </c:pt>
                <c:pt idx="5">
                  <c:v>4.2162383876904004</c:v>
                </c:pt>
                <c:pt idx="6">
                  <c:v>3.796954314720812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54-4E38-A435-25F0BC88F136}"/>
            </c:ext>
          </c:extLst>
        </c:ser>
        <c:dLbls>
          <c:showVal val="1"/>
        </c:dLbls>
        <c:gapWidth val="75"/>
        <c:axId val="174806144"/>
        <c:axId val="174807680"/>
      </c:barChart>
      <c:catAx>
        <c:axId val="1748061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74807680"/>
        <c:crosses val="autoZero"/>
        <c:auto val="1"/>
        <c:lblAlgn val="ctr"/>
        <c:lblOffset val="100"/>
      </c:catAx>
      <c:valAx>
        <c:axId val="174807680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174806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792119966646998"/>
          <c:y val="0.14855114449768644"/>
          <c:w val="0.8478944620179466"/>
          <c:h val="0.582944971485618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посещ.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63</c:v>
                </c:pt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B-45AD-BAF7-A69A48B097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сельск. жит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2B-45AD-BAF7-A69A48B0971C}"/>
            </c:ext>
          </c:extLst>
        </c:ser>
        <c:axId val="174626688"/>
        <c:axId val="174831872"/>
      </c:barChart>
      <c:catAx>
        <c:axId val="1746266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831872"/>
        <c:crosses val="autoZero"/>
        <c:auto val="1"/>
        <c:lblAlgn val="ctr"/>
        <c:lblOffset val="100"/>
      </c:catAx>
      <c:valAx>
        <c:axId val="174831872"/>
        <c:scaling>
          <c:orientation val="minMax"/>
        </c:scaling>
        <c:delete val="1"/>
        <c:axPos val="l"/>
        <c:numFmt formatCode="General" sourceLinked="1"/>
        <c:tickLblPos val="none"/>
        <c:crossAx val="1746266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35183929360347E-2"/>
          <c:y val="0.11499150662598293"/>
          <c:w val="0.82586259535540729"/>
          <c:h val="0.677880966136583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0E8-43BF-8FBD-84114E2D7A30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E8-43BF-8FBD-84114E2D7A30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0E8-43BF-8FBD-84114E2D7A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Барнаул</c:v>
                </c:pt>
                <c:pt idx="1">
                  <c:v>Бийск</c:v>
                </c:pt>
                <c:pt idx="2">
                  <c:v>Рубцовск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91.6</c:v>
                </c:pt>
                <c:pt idx="1">
                  <c:v>79.2</c:v>
                </c:pt>
                <c:pt idx="2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69-461A-B2AB-83A783026419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2524079790422095E-2"/>
          <c:y val="0.79644789183736742"/>
          <c:w val="0.9037842484544758"/>
          <c:h val="0.200874590889894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685754710184275E-2"/>
          <c:y val="4.5117817008173813E-2"/>
          <c:w val="0.90157584331606977"/>
          <c:h val="0.6272198099189926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лучевых исследований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18.600000000000001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3-4675-B449-33943B03C394}"/>
            </c:ext>
          </c:extLst>
        </c:ser>
        <c:axId val="174972928"/>
        <c:axId val="174974464"/>
      </c:barChart>
      <c:catAx>
        <c:axId val="174972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974464"/>
        <c:crosses val="autoZero"/>
        <c:auto val="1"/>
        <c:lblAlgn val="ctr"/>
        <c:lblOffset val="100"/>
      </c:catAx>
      <c:valAx>
        <c:axId val="174974464"/>
        <c:scaling>
          <c:orientation val="minMax"/>
        </c:scaling>
        <c:delete val="1"/>
        <c:axPos val="l"/>
        <c:numFmt formatCode="General" sourceLinked="1"/>
        <c:tickLblPos val="none"/>
        <c:crossAx val="174972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2986879220455632E-2"/>
          <c:y val="7.5971328534974611E-2"/>
          <c:w val="0.9423317895287826"/>
          <c:h val="0.6681643533821649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КТ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C5-4C1F-8966-67214D3C70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C5-4C1F-8966-67214D3C70CF}"/>
            </c:ext>
          </c:extLst>
        </c:ser>
        <c:axId val="175438464"/>
        <c:axId val="175116672"/>
      </c:barChart>
      <c:catAx>
        <c:axId val="17543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116672"/>
        <c:crosses val="autoZero"/>
        <c:auto val="1"/>
        <c:lblAlgn val="ctr"/>
        <c:lblOffset val="100"/>
      </c:catAx>
      <c:valAx>
        <c:axId val="175116672"/>
        <c:scaling>
          <c:orientation val="minMax"/>
        </c:scaling>
        <c:delete val="1"/>
        <c:axPos val="l"/>
        <c:numFmt formatCode="General" sourceLinked="1"/>
        <c:tickLblPos val="none"/>
        <c:crossAx val="175438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8627480924932913E-2"/>
          <c:y val="8.9640347321041022E-2"/>
          <c:w val="0.90563724579639937"/>
          <c:h val="0.743052440106378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Эндоскопические иссл-я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3.8519971695403516E-3"/>
                  <c:y val="-1.9202917507606009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2A-461D-9D23-63C27A5B36E8}"/>
                </c:ext>
              </c:extLst>
            </c:dLbl>
            <c:dLbl>
              <c:idx val="1"/>
              <c:layout>
                <c:manualLayout>
                  <c:x val="-2.5401949838504303E-3"/>
                  <c:y val="-1.0920615695629911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2A-461D-9D23-63C27A5B36E8}"/>
                </c:ext>
              </c:extLst>
            </c:dLbl>
            <c:dLbl>
              <c:idx val="2"/>
              <c:layout>
                <c:manualLayout>
                  <c:x val="8.7443368817203345E-4"/>
                  <c:y val="-2.1963684778264752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2A-461D-9D23-63C27A5B36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4.5999999999999996</c:v>
                </c:pt>
                <c:pt idx="2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72A-461D-9D23-63C27A5B36E8}"/>
            </c:ext>
          </c:extLst>
        </c:ser>
        <c:axId val="175147264"/>
        <c:axId val="175165440"/>
      </c:barChart>
      <c:catAx>
        <c:axId val="1751472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165440"/>
        <c:crosses val="autoZero"/>
        <c:auto val="1"/>
        <c:lblAlgn val="ctr"/>
        <c:lblOffset val="100"/>
      </c:catAx>
      <c:valAx>
        <c:axId val="175165440"/>
        <c:scaling>
          <c:orientation val="minMax"/>
        </c:scaling>
        <c:delete val="1"/>
        <c:axPos val="l"/>
        <c:numFmt formatCode="General" sourceLinked="1"/>
        <c:tickLblPos val="none"/>
        <c:crossAx val="175147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6.0755666542284988E-2"/>
          <c:y val="6.8302061834878844E-2"/>
          <c:w val="0.89718271815920958"/>
          <c:h val="0.803069223064046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37.5</c:v>
                </c:pt>
                <c:pt idx="2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7E-4F7B-946D-0B6D947CE2AB}"/>
            </c:ext>
          </c:extLst>
        </c:ser>
        <c:axId val="175238144"/>
        <c:axId val="175321856"/>
      </c:barChart>
      <c:catAx>
        <c:axId val="17523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321856"/>
        <c:crosses val="autoZero"/>
        <c:auto val="1"/>
        <c:lblAlgn val="ctr"/>
        <c:lblOffset val="100"/>
      </c:catAx>
      <c:valAx>
        <c:axId val="175321856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75238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25.8</c:v>
                </c:pt>
                <c:pt idx="2">
                  <c:v>26.9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C8-4E0C-8C4A-17147FBA85E2}"/>
            </c:ext>
          </c:extLst>
        </c:ser>
        <c:axId val="175350144"/>
        <c:axId val="175351680"/>
      </c:barChart>
      <c:catAx>
        <c:axId val="175350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351680"/>
        <c:crosses val="autoZero"/>
        <c:auto val="1"/>
        <c:lblAlgn val="ctr"/>
        <c:lblOffset val="100"/>
      </c:catAx>
      <c:valAx>
        <c:axId val="175351680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75350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9129087399878739"/>
          <c:y val="0.15696411573908003"/>
          <c:w val="0.71135189416774469"/>
          <c:h val="0.692449087489812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235</c:v>
                </c:pt>
                <c:pt idx="1">
                  <c:v>220</c:v>
                </c:pt>
                <c:pt idx="2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A1-4BDB-A495-5E10F3999ED2}"/>
            </c:ext>
          </c:extLst>
        </c:ser>
        <c:axId val="175453696"/>
        <c:axId val="175455232"/>
      </c:barChart>
      <c:catAx>
        <c:axId val="175453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5455232"/>
        <c:crosses val="autoZero"/>
        <c:auto val="1"/>
        <c:lblAlgn val="ctr"/>
        <c:lblOffset val="100"/>
      </c:catAx>
      <c:valAx>
        <c:axId val="175455232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75453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Рубцовск</a:t>
            </a:r>
          </a:p>
        </c:rich>
      </c:tx>
      <c:layout>
        <c:manualLayout>
          <c:xMode val="edge"/>
          <c:yMode val="edge"/>
          <c:x val="0.19236193055621859"/>
          <c:y val="0.95250085044719024"/>
        </c:manualLayout>
      </c:layout>
      <c:overlay val="1"/>
    </c:title>
    <c:plotArea>
      <c:layout>
        <c:manualLayout>
          <c:layoutTarget val="inner"/>
          <c:xMode val="edge"/>
          <c:yMode val="edge"/>
          <c:x val="0.13896299898590489"/>
          <c:y val="2.6987524096003659E-2"/>
          <c:w val="0.82482299985690444"/>
          <c:h val="0.8345127093863442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ln>
                <a:solidFill>
                  <a:srgbClr val="0070C0"/>
                </a:solidFill>
              </a:ln>
            </c:spPr>
          </c:marker>
          <c:dPt>
            <c:idx val="1"/>
            <c:marker>
              <c:spPr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B3A3-4E03-AA5E-88824D5D4276}"/>
              </c:ext>
            </c:extLst>
          </c:dPt>
          <c:dLbls>
            <c:dLbl>
              <c:idx val="1"/>
              <c:layout>
                <c:manualLayout>
                  <c:x val="-6.5843638467616514E-3"/>
                  <c:y val="-2.26785916773145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A3-4E03-AA5E-88824D5D4276}"/>
                </c:ext>
              </c:extLst>
            </c:dLbl>
            <c:dLbl>
              <c:idx val="2"/>
              <c:layout>
                <c:manualLayout>
                  <c:x val="-0.10864200347156738"/>
                  <c:y val="2.26785916773141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A3-4E03-AA5E-88824D5D4276}"/>
                </c:ext>
              </c:extLst>
            </c:dLbl>
            <c:dLbl>
              <c:idx val="3"/>
              <c:layout>
                <c:manualLayout>
                  <c:x val="-0.11851854924170967"/>
                  <c:y val="-6.803577503194147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A3-4E03-AA5E-88824D5D4276}"/>
                </c:ext>
              </c:extLst>
            </c:dLbl>
            <c:dLbl>
              <c:idx val="4"/>
              <c:layout>
                <c:manualLayout>
                  <c:x val="-7.2428002314377973E-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A3-4E03-AA5E-88824D5D4276}"/>
                </c:ext>
              </c:extLst>
            </c:dLbl>
            <c:dLbl>
              <c:idx val="5"/>
              <c:layout>
                <c:manualLayout>
                  <c:x val="-6.5844156921462518E-2"/>
                  <c:y val="4.76250425223591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A3-4E03-AA5E-88824D5D4276}"/>
                </c:ext>
              </c:extLst>
            </c:dLbl>
            <c:dLbl>
              <c:idx val="6"/>
              <c:layout>
                <c:manualLayout>
                  <c:x val="-1.9753091540284901E-2"/>
                  <c:y val="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A3-4E03-AA5E-88824D5D4276}"/>
                </c:ext>
              </c:extLst>
            </c:dLbl>
            <c:dLbl>
              <c:idx val="7"/>
              <c:layout>
                <c:manualLayout>
                  <c:x val="-8.5596730007901231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A3-4E03-AA5E-88824D5D4276}"/>
                </c:ext>
              </c:extLst>
            </c:dLbl>
            <c:dLbl>
              <c:idx val="8"/>
              <c:layout>
                <c:manualLayout>
                  <c:x val="-2.9629637310427392E-2"/>
                  <c:y val="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A3-4E03-AA5E-88824D5D4276}"/>
                </c:ext>
              </c:extLst>
            </c:dLbl>
            <c:dLbl>
              <c:idx val="9"/>
              <c:layout>
                <c:manualLayout>
                  <c:x val="-5.9259274620854702E-2"/>
                  <c:y val="-3.17500283482395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A3-4E03-AA5E-88824D5D4276}"/>
                </c:ext>
              </c:extLst>
            </c:dLbl>
            <c:dLbl>
              <c:idx val="10"/>
              <c:layout>
                <c:manualLayout>
                  <c:x val="-3.9506183080569801E-2"/>
                  <c:y val="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A3-4E03-AA5E-88824D5D4276}"/>
                </c:ext>
              </c:extLst>
            </c:dLbl>
            <c:dLbl>
              <c:idx val="11"/>
              <c:layout>
                <c:manualLayout>
                  <c:x val="-1.3168727693523442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A3-4E03-AA5E-88824D5D4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4.1639999999999855</c:v>
                </c:pt>
                <c:pt idx="1">
                  <c:v>5.9111000000000002</c:v>
                </c:pt>
                <c:pt idx="2">
                  <c:v>5.0038999999999998</c:v>
                </c:pt>
                <c:pt idx="3">
                  <c:v>2.7401000000000071</c:v>
                </c:pt>
                <c:pt idx="4">
                  <c:v>3.2663000000000002</c:v>
                </c:pt>
                <c:pt idx="5">
                  <c:v>3.2305000000000001</c:v>
                </c:pt>
                <c:pt idx="6">
                  <c:v>3.2896000000000001</c:v>
                </c:pt>
                <c:pt idx="7">
                  <c:v>4.1948999999999845</c:v>
                </c:pt>
                <c:pt idx="8">
                  <c:v>4.1985999999999946</c:v>
                </c:pt>
                <c:pt idx="9">
                  <c:v>4.3674999999999855</c:v>
                </c:pt>
                <c:pt idx="10">
                  <c:v>4.2204999999999995</c:v>
                </c:pt>
                <c:pt idx="11">
                  <c:v>4.2204999999999995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B3A3-4E03-AA5E-88824D5D4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spPr>
            <a:ln>
              <a:solidFill>
                <a:srgbClr val="CC6600"/>
              </a:solidFill>
            </a:ln>
          </c:spPr>
          <c:marker>
            <c:spPr>
              <a:solidFill>
                <a:srgbClr val="CC6600"/>
              </a:solidFill>
              <a:ln>
                <a:solidFill>
                  <a:srgbClr val="CC6600"/>
                </a:solidFill>
              </a:ln>
            </c:spPr>
          </c:marker>
          <c:dLbls>
            <c:dLbl>
              <c:idx val="1"/>
              <c:layout>
                <c:manualLayout>
                  <c:x val="-9.8765457701424766E-2"/>
                  <c:y val="-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A3-4E03-AA5E-88824D5D4276}"/>
                </c:ext>
              </c:extLst>
            </c:dLbl>
            <c:dLbl>
              <c:idx val="3"/>
              <c:layout>
                <c:manualLayout>
                  <c:x val="-9.8765457701424766E-2"/>
                  <c:y val="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A3-4E03-AA5E-88824D5D4276}"/>
                </c:ext>
              </c:extLst>
            </c:dLbl>
            <c:dLbl>
              <c:idx val="4"/>
              <c:layout>
                <c:manualLayout>
                  <c:x val="-5.9259274620854702E-2"/>
                  <c:y val="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A3-4E03-AA5E-88824D5D4276}"/>
                </c:ext>
              </c:extLst>
            </c:dLbl>
            <c:dLbl>
              <c:idx val="5"/>
              <c:layout>
                <c:manualLayout>
                  <c:x val="-4.6090546927331534E-2"/>
                  <c:y val="-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A3-4E03-AA5E-88824D5D4276}"/>
                </c:ext>
              </c:extLst>
            </c:dLbl>
            <c:dLbl>
              <c:idx val="6"/>
              <c:layout>
                <c:manualLayout>
                  <c:x val="-6.5843638467616514E-3"/>
                  <c:y val="1.1339295838656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A3-4E03-AA5E-88824D5D4276}"/>
                </c:ext>
              </c:extLst>
            </c:dLbl>
            <c:dLbl>
              <c:idx val="7"/>
              <c:layout>
                <c:manualLayout>
                  <c:x val="-1.9753091540284901E-2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A3-4E03-AA5E-88824D5D4276}"/>
                </c:ext>
              </c:extLst>
            </c:dLbl>
            <c:dLbl>
              <c:idx val="8"/>
              <c:layout>
                <c:manualLayout>
                  <c:x val="-2.3045273463665902E-2"/>
                  <c:y val="2.72143100127769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A3-4E03-AA5E-88824D5D4276}"/>
                </c:ext>
              </c:extLst>
            </c:dLbl>
            <c:dLbl>
              <c:idx val="9"/>
              <c:layout>
                <c:manualLayout>
                  <c:x val="0"/>
                  <c:y val="-1.36071550063884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3A3-4E03-AA5E-88824D5D4276}"/>
                </c:ext>
              </c:extLst>
            </c:dLbl>
            <c:dLbl>
              <c:idx val="10"/>
              <c:layout>
                <c:manualLayout>
                  <c:x val="-2.3045273463665902E-2"/>
                  <c:y val="2.94821691805081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A3-4E03-AA5E-88824D5D4276}"/>
                </c:ext>
              </c:extLst>
            </c:dLbl>
            <c:dLbl>
              <c:idx val="11"/>
              <c:layout>
                <c:manualLayout>
                  <c:x val="-1.2071194271596844E-16"/>
                  <c:y val="-2.721431001277707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A3-4E03-AA5E-88824D5D4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C66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6.3001713499999816</c:v>
                </c:pt>
                <c:pt idx="1">
                  <c:v>7.8208218399999767</c:v>
                </c:pt>
                <c:pt idx="2">
                  <c:v>8.2323975999999988</c:v>
                </c:pt>
                <c:pt idx="3">
                  <c:v>2.7223000000000002</c:v>
                </c:pt>
                <c:pt idx="4">
                  <c:v>2.1791</c:v>
                </c:pt>
                <c:pt idx="5">
                  <c:v>3.9564999999999921</c:v>
                </c:pt>
                <c:pt idx="6">
                  <c:v>1.6744000000000001</c:v>
                </c:pt>
                <c:pt idx="7">
                  <c:v>2.3845000000000001</c:v>
                </c:pt>
                <c:pt idx="8">
                  <c:v>2.8383000000000003</c:v>
                </c:pt>
                <c:pt idx="9">
                  <c:v>3.4365999999999977</c:v>
                </c:pt>
                <c:pt idx="10">
                  <c:v>2.9465999999999997</c:v>
                </c:pt>
                <c:pt idx="11">
                  <c:v>2.9465999999999997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B3A3-4E03-AA5E-88824D5D4276}"/>
            </c:ext>
          </c:extLst>
        </c:ser>
        <c:marker val="1"/>
        <c:axId val="176358144"/>
        <c:axId val="176359680"/>
      </c:lineChart>
      <c:catAx>
        <c:axId val="176358144"/>
        <c:scaling>
          <c:orientation val="minMax"/>
        </c:scaling>
        <c:axPos val="b"/>
        <c:numFmt formatCode="General" sourceLinked="0"/>
        <c:tickLblPos val="nextTo"/>
        <c:crossAx val="176359680"/>
        <c:crosses val="autoZero"/>
        <c:auto val="1"/>
        <c:lblAlgn val="ctr"/>
        <c:lblOffset val="100"/>
      </c:catAx>
      <c:valAx>
        <c:axId val="176359680"/>
        <c:scaling>
          <c:orientation val="minMax"/>
          <c:min val="1"/>
        </c:scaling>
        <c:axPos val="l"/>
        <c:numFmt formatCode="0.00" sourceLinked="1"/>
        <c:tickLblPos val="nextTo"/>
        <c:crossAx val="176358144"/>
        <c:crosses val="autoZero"/>
        <c:crossBetween val="between"/>
        <c:majorUnit val="1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Бийск</a:t>
            </a:r>
          </a:p>
        </c:rich>
      </c:tx>
      <c:layout>
        <c:manualLayout>
          <c:xMode val="edge"/>
          <c:yMode val="edge"/>
          <c:x val="0.20579151565932743"/>
          <c:y val="0.95476870961491933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1"/>
              <c:layout>
                <c:manualLayout>
                  <c:x val="-2.8639610962331041E-2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2C-4648-8871-37651B8FEA64}"/>
                </c:ext>
              </c:extLst>
            </c:dLbl>
            <c:dLbl>
              <c:idx val="2"/>
              <c:layout>
                <c:manualLayout>
                  <c:x val="-4.4550505941403834E-2"/>
                  <c:y val="-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2C-4648-8871-37651B8FEA64}"/>
                </c:ext>
              </c:extLst>
            </c:dLbl>
            <c:dLbl>
              <c:idx val="3"/>
              <c:layout>
                <c:manualLayout>
                  <c:x val="-0.11137626485350972"/>
                  <c:y val="9.07143667092570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2C-4648-8871-37651B8FEA64}"/>
                </c:ext>
              </c:extLst>
            </c:dLbl>
            <c:dLbl>
              <c:idx val="4"/>
              <c:layout>
                <c:manualLayout>
                  <c:x val="-0.1113762648535097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2C-4648-8871-37651B8FEA64}"/>
                </c:ext>
              </c:extLst>
            </c:dLbl>
            <c:dLbl>
              <c:idx val="5"/>
              <c:layout>
                <c:manualLayout>
                  <c:x val="-4.7732935502493946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2C-4648-8871-37651B8FEA64}"/>
                </c:ext>
              </c:extLst>
            </c:dLbl>
            <c:dLbl>
              <c:idx val="6"/>
              <c:layout>
                <c:manualLayout>
                  <c:x val="-6.3643579916291184E-3"/>
                  <c:y val="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2C-4648-8871-37651B8FEA64}"/>
                </c:ext>
              </c:extLst>
            </c:dLbl>
            <c:dLbl>
              <c:idx val="7"/>
              <c:layout>
                <c:manualLayout>
                  <c:x val="-4.7732684937219001E-2"/>
                  <c:y val="-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2C-4648-8871-37651B8FEA64}"/>
                </c:ext>
              </c:extLst>
            </c:dLbl>
            <c:dLbl>
              <c:idx val="8"/>
              <c:layout>
                <c:manualLayout>
                  <c:x val="-2.8639610962331041E-2"/>
                  <c:y val="-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2C-4648-8871-37651B8FEA64}"/>
                </c:ext>
              </c:extLst>
            </c:dLbl>
            <c:dLbl>
              <c:idx val="9"/>
              <c:layout>
                <c:manualLayout>
                  <c:x val="-1.9093073974887367E-2"/>
                  <c:y val="-2.04107325095825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2C-4648-8871-37651B8FEA64}"/>
                </c:ext>
              </c:extLst>
            </c:dLbl>
            <c:dLbl>
              <c:idx val="10"/>
              <c:layout>
                <c:manualLayout>
                  <c:x val="3.1819284305392992E-3"/>
                  <c:y val="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2C-4648-8871-37651B8FEA64}"/>
                </c:ext>
              </c:extLst>
            </c:dLbl>
            <c:dLbl>
              <c:idx val="11"/>
              <c:layout>
                <c:manualLayout>
                  <c:x val="-6.3643579916289987E-3"/>
                  <c:y val="-2.72143100127769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2C-4648-8871-37651B8FE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4.6751000000000005</c:v>
                </c:pt>
                <c:pt idx="1">
                  <c:v>7.049199999999999</c:v>
                </c:pt>
                <c:pt idx="2">
                  <c:v>7.1324999999999985</c:v>
                </c:pt>
                <c:pt idx="3">
                  <c:v>2.3104999999999967</c:v>
                </c:pt>
                <c:pt idx="4">
                  <c:v>3.4453999999999998</c:v>
                </c:pt>
                <c:pt idx="5">
                  <c:v>3.8022999999999967</c:v>
                </c:pt>
                <c:pt idx="6">
                  <c:v>3.9771000000000001</c:v>
                </c:pt>
                <c:pt idx="7">
                  <c:v>4.71</c:v>
                </c:pt>
                <c:pt idx="8">
                  <c:v>4.4877999999999991</c:v>
                </c:pt>
                <c:pt idx="9">
                  <c:v>4.2101000000000006</c:v>
                </c:pt>
                <c:pt idx="10">
                  <c:v>3.6316999999999977</c:v>
                </c:pt>
                <c:pt idx="11">
                  <c:v>3.8057999999999987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62C-4648-8871-37651B8FEA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spPr>
            <a:ln>
              <a:solidFill>
                <a:srgbClr val="CC6600"/>
              </a:solidFill>
            </a:ln>
          </c:spPr>
          <c:marker>
            <c:spPr>
              <a:solidFill>
                <a:srgbClr val="CC6600"/>
              </a:solidFill>
              <a:ln>
                <a:solidFill>
                  <a:srgbClr val="CC6600"/>
                </a:solidFill>
              </a:ln>
            </c:spPr>
          </c:marker>
          <c:dLbls>
            <c:dLbl>
              <c:idx val="1"/>
              <c:layout>
                <c:manualLayout>
                  <c:x val="-0.11455844384932379"/>
                  <c:y val="-1.81428733418512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2C-4648-8871-37651B8FEA64}"/>
                </c:ext>
              </c:extLst>
            </c:dLbl>
            <c:dLbl>
              <c:idx val="2"/>
              <c:layout>
                <c:manualLayout>
                  <c:x val="-6.364357991629118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2C-4648-8871-37651B8FEA64}"/>
                </c:ext>
              </c:extLst>
            </c:dLbl>
            <c:dLbl>
              <c:idx val="3"/>
              <c:layout>
                <c:manualLayout>
                  <c:x val="-9.5465369874437409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2C-4648-8871-37651B8FEA64}"/>
                </c:ext>
              </c:extLst>
            </c:dLbl>
            <c:dLbl>
              <c:idx val="4"/>
              <c:layout>
                <c:manualLayout>
                  <c:x val="-3.5003968953960296E-2"/>
                  <c:y val="2.49464508450453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2C-4648-8871-37651B8FEA64}"/>
                </c:ext>
              </c:extLst>
            </c:dLbl>
            <c:dLbl>
              <c:idx val="5"/>
              <c:layout>
                <c:manualLayout>
                  <c:x val="-6.3643579916291184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2C-4648-8871-37651B8FEA64}"/>
                </c:ext>
              </c:extLst>
            </c:dLbl>
            <c:dLbl>
              <c:idx val="6"/>
              <c:layout>
                <c:manualLayout>
                  <c:x val="-7.6372295899549594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2C-4648-8871-37651B8FEA64}"/>
                </c:ext>
              </c:extLst>
            </c:dLbl>
            <c:dLbl>
              <c:idx val="7"/>
              <c:layout>
                <c:manualLayout>
                  <c:x val="-3.1821789958145592E-3"/>
                  <c:y val="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2C-4648-8871-37651B8FEA64}"/>
                </c:ext>
              </c:extLst>
            </c:dLbl>
            <c:dLbl>
              <c:idx val="8"/>
              <c:layout>
                <c:manualLayout>
                  <c:x val="-0.11774062284513898"/>
                  <c:y val="1.1339295838656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2C-4648-8871-37651B8FEA64}"/>
                </c:ext>
              </c:extLst>
            </c:dLbl>
            <c:dLbl>
              <c:idx val="9"/>
              <c:layout>
                <c:manualLayout>
                  <c:x val="-7.6372295899549594E-2"/>
                  <c:y val="5.66964791932849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2C-4648-8871-37651B8FEA64}"/>
                </c:ext>
              </c:extLst>
            </c:dLbl>
            <c:dLbl>
              <c:idx val="10"/>
              <c:layout>
                <c:manualLayout>
                  <c:x val="-3.50039689539604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2C-4648-8871-37651B8FEA64}"/>
                </c:ext>
              </c:extLst>
            </c:dLbl>
            <c:dLbl>
              <c:idx val="11"/>
              <c:layout>
                <c:manualLayout>
                  <c:x val="0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2C-4648-8871-37651B8FEA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5.49415079</c:v>
                </c:pt>
                <c:pt idx="1">
                  <c:v>7.2838107399999945</c:v>
                </c:pt>
                <c:pt idx="2">
                  <c:v>9.9221887400000011</c:v>
                </c:pt>
                <c:pt idx="3">
                  <c:v>7.6594999999999995</c:v>
                </c:pt>
                <c:pt idx="4">
                  <c:v>2.6425999999999998</c:v>
                </c:pt>
                <c:pt idx="5">
                  <c:v>7.0013000000000014</c:v>
                </c:pt>
                <c:pt idx="6">
                  <c:v>2.7176999999999998</c:v>
                </c:pt>
                <c:pt idx="7">
                  <c:v>2.3661999999999987</c:v>
                </c:pt>
                <c:pt idx="8">
                  <c:v>3.4771999999999998</c:v>
                </c:pt>
                <c:pt idx="9">
                  <c:v>4.1139999999999946</c:v>
                </c:pt>
                <c:pt idx="10">
                  <c:v>2.5958999999999977</c:v>
                </c:pt>
                <c:pt idx="11">
                  <c:v>5.7269999999999985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362C-4648-8871-37651B8FEA64}"/>
            </c:ext>
          </c:extLst>
        </c:ser>
        <c:marker val="1"/>
        <c:axId val="177556480"/>
        <c:axId val="177668864"/>
      </c:lineChart>
      <c:catAx>
        <c:axId val="177556480"/>
        <c:scaling>
          <c:orientation val="minMax"/>
        </c:scaling>
        <c:axPos val="b"/>
        <c:numFmt formatCode="General" sourceLinked="0"/>
        <c:tickLblPos val="nextTo"/>
        <c:crossAx val="177668864"/>
        <c:crosses val="autoZero"/>
        <c:auto val="1"/>
        <c:lblAlgn val="ctr"/>
        <c:lblOffset val="100"/>
      </c:catAx>
      <c:valAx>
        <c:axId val="177668864"/>
        <c:scaling>
          <c:orientation val="minMax"/>
          <c:max val="10"/>
          <c:min val="2"/>
        </c:scaling>
        <c:axPos val="l"/>
        <c:numFmt formatCode="0.00" sourceLinked="1"/>
        <c:tickLblPos val="nextTo"/>
        <c:crossAx val="177556480"/>
        <c:crosses val="autoZero"/>
        <c:crossBetween val="between"/>
        <c:majorUnit val="2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г. Барнаул</a:t>
            </a:r>
          </a:p>
        </c:rich>
      </c:tx>
      <c:layout>
        <c:manualLayout>
          <c:xMode val="edge"/>
          <c:yMode val="edge"/>
          <c:x val="0.20881007108274141"/>
          <c:y val="0.95476870961491933"/>
        </c:manualLayout>
      </c:layout>
      <c:overlay val="1"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 руб.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4.0506318347767467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C-49EC-A532-3E5261795311}"/>
                </c:ext>
              </c:extLst>
            </c:dLbl>
            <c:dLbl>
              <c:idx val="1"/>
              <c:layout>
                <c:manualLayout>
                  <c:x val="-0.11476790198534119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C-49EC-A532-3E5261795311}"/>
                </c:ext>
              </c:extLst>
            </c:dLbl>
            <c:dLbl>
              <c:idx val="2"/>
              <c:layout>
                <c:manualLayout>
                  <c:x val="-3.0379738760825753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C-49EC-A532-3E5261795311}"/>
                </c:ext>
              </c:extLst>
            </c:dLbl>
            <c:dLbl>
              <c:idx val="3"/>
              <c:layout>
                <c:manualLayout>
                  <c:x val="-0.11139237545636056"/>
                  <c:y val="-2.94821691805081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C-49EC-A532-3E5261795311}"/>
                </c:ext>
              </c:extLst>
            </c:dLbl>
            <c:dLbl>
              <c:idx val="4"/>
              <c:layout>
                <c:manualLayout>
                  <c:x val="-0.10126579586941872"/>
                  <c:y val="2.26785916773141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C-49EC-A532-3E5261795311}"/>
                </c:ext>
              </c:extLst>
            </c:dLbl>
            <c:dLbl>
              <c:idx val="5"/>
              <c:layout>
                <c:manualLayout>
                  <c:x val="-6.7510530579613388E-3"/>
                  <c:y val="2.267859167731415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8C-49EC-A532-3E5261795311}"/>
                </c:ext>
              </c:extLst>
            </c:dLbl>
            <c:dLbl>
              <c:idx val="6"/>
              <c:layout>
                <c:manualLayout>
                  <c:x val="-5.0632897934709591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8C-49EC-A532-3E5261795311}"/>
                </c:ext>
              </c:extLst>
            </c:dLbl>
            <c:dLbl>
              <c:idx val="7"/>
              <c:layout>
                <c:manualLayout>
                  <c:x val="-1.3502106115922547E-2"/>
                  <c:y val="-2.94821691805082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C-49EC-A532-3E5261795311}"/>
                </c:ext>
              </c:extLst>
            </c:dLbl>
            <c:dLbl>
              <c:idx val="8"/>
              <c:layout>
                <c:manualLayout>
                  <c:x val="-2.3628685702864371E-2"/>
                  <c:y val="-2.94821691805082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C-49EC-A532-3E5261795311}"/>
                </c:ext>
              </c:extLst>
            </c:dLbl>
            <c:dLbl>
              <c:idx val="9"/>
              <c:layout>
                <c:manualLayout>
                  <c:x val="-2.3628951492354833E-2"/>
                  <c:y val="2.0410553937994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C-49EC-A532-3E5261795311}"/>
                </c:ext>
              </c:extLst>
            </c:dLbl>
            <c:dLbl>
              <c:idx val="10"/>
              <c:layout>
                <c:manualLayout>
                  <c:x val="-9.113921628247694E-2"/>
                  <c:y val="-2.948216918050819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C-49EC-A532-3E5261795311}"/>
                </c:ext>
              </c:extLst>
            </c:dLbl>
            <c:dLbl>
              <c:idx val="11"/>
              <c:layout>
                <c:manualLayout>
                  <c:x val="0"/>
                  <c:y val="-2.7214488584364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C-49EC-A532-3E5261795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0.00</c:formatCode>
                <c:ptCount val="12"/>
                <c:pt idx="0">
                  <c:v>16.721600000000002</c:v>
                </c:pt>
                <c:pt idx="1">
                  <c:v>20.168400000000002</c:v>
                </c:pt>
                <c:pt idx="2">
                  <c:v>20.948800000000002</c:v>
                </c:pt>
                <c:pt idx="3">
                  <c:v>22.392400000000002</c:v>
                </c:pt>
                <c:pt idx="4">
                  <c:v>18.7164</c:v>
                </c:pt>
                <c:pt idx="5">
                  <c:v>19.334099999999999</c:v>
                </c:pt>
                <c:pt idx="6">
                  <c:v>23.626499999999989</c:v>
                </c:pt>
                <c:pt idx="7">
                  <c:v>21.048499999999915</c:v>
                </c:pt>
                <c:pt idx="8">
                  <c:v>20.113600000000005</c:v>
                </c:pt>
                <c:pt idx="9">
                  <c:v>16.587400000000002</c:v>
                </c:pt>
                <c:pt idx="10">
                  <c:v>21.456899999999987</c:v>
                </c:pt>
                <c:pt idx="11">
                  <c:v>21.184800000000031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E8C-49EC-A532-3E52617953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млн руб.</c:v>
                </c:pt>
              </c:strCache>
            </c:strRef>
          </c:tx>
          <c:spPr>
            <a:ln>
              <a:solidFill>
                <a:srgbClr val="CC6600"/>
              </a:solidFill>
            </a:ln>
          </c:spPr>
          <c:marker>
            <c:spPr>
              <a:solidFill>
                <a:srgbClr val="CC6600"/>
              </a:solidFill>
              <a:ln>
                <a:solidFill>
                  <a:srgbClr val="CC6600"/>
                </a:solidFill>
              </a:ln>
            </c:spPr>
          </c:marker>
          <c:dLbls>
            <c:dLbl>
              <c:idx val="2"/>
              <c:layout>
                <c:manualLayout>
                  <c:x val="-8.101263669553449E-2"/>
                  <c:y val="-3.1750028348239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8C-49EC-A532-3E5261795311}"/>
                </c:ext>
              </c:extLst>
            </c:dLbl>
            <c:dLbl>
              <c:idx val="3"/>
              <c:layout>
                <c:manualLayout>
                  <c:x val="-3.3755265289806369E-3"/>
                  <c:y val="-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C-49EC-A532-3E5261795311}"/>
                </c:ext>
              </c:extLst>
            </c:dLbl>
            <c:dLbl>
              <c:idx val="4"/>
              <c:layout>
                <c:manualLayout>
                  <c:x val="-0.1012657958694187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C-49EC-A532-3E5261795311}"/>
                </c:ext>
              </c:extLst>
            </c:dLbl>
            <c:dLbl>
              <c:idx val="5"/>
              <c:layout>
                <c:manualLayout>
                  <c:x val="-1.0126579586941931E-2"/>
                  <c:y val="6.8035775031942023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8C-49EC-A532-3E5261795311}"/>
                </c:ext>
              </c:extLst>
            </c:dLbl>
            <c:dLbl>
              <c:idx val="6"/>
              <c:layout>
                <c:manualLayout>
                  <c:x val="-0.13839658768820559"/>
                  <c:y val="-9.07143667092570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8C-49EC-A532-3E5261795311}"/>
                </c:ext>
              </c:extLst>
            </c:dLbl>
            <c:dLbl>
              <c:idx val="7"/>
              <c:layout>
                <c:manualLayout>
                  <c:x val="-6.4135004050632133E-2"/>
                  <c:y val="2.721431001277699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8C-49EC-A532-3E5261795311}"/>
                </c:ext>
              </c:extLst>
            </c:dLbl>
            <c:dLbl>
              <c:idx val="8"/>
              <c:layout>
                <c:manualLayout>
                  <c:x val="0"/>
                  <c:y val="2.04107325095825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8C-49EC-A532-3E5261795311}"/>
                </c:ext>
              </c:extLst>
            </c:dLbl>
            <c:dLbl>
              <c:idx val="9"/>
              <c:layout>
                <c:manualLayout>
                  <c:x val="-0.15864974686209027"/>
                  <c:y val="-1.36071550063884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8C-49EC-A532-3E5261795311}"/>
                </c:ext>
              </c:extLst>
            </c:dLbl>
            <c:dLbl>
              <c:idx val="10"/>
              <c:layout>
                <c:manualLayout>
                  <c:x val="-2.6578949047091697E-7"/>
                  <c:y val="-6.803577503194260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8C-49EC-A532-3E5261795311}"/>
                </c:ext>
              </c:extLst>
            </c:dLbl>
            <c:dLbl>
              <c:idx val="11"/>
              <c:layout>
                <c:manualLayout>
                  <c:x val="0"/>
                  <c:y val="4.30893241868965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8C-49EC-A532-3E52617953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0.00</c:formatCode>
                <c:ptCount val="12"/>
                <c:pt idx="0">
                  <c:v>8.9817000000000018</c:v>
                </c:pt>
                <c:pt idx="1">
                  <c:v>10.585200000000002</c:v>
                </c:pt>
                <c:pt idx="2">
                  <c:v>16.331700000000001</c:v>
                </c:pt>
                <c:pt idx="3">
                  <c:v>15.832400000000026</c:v>
                </c:pt>
                <c:pt idx="4">
                  <c:v>12.8353</c:v>
                </c:pt>
                <c:pt idx="5">
                  <c:v>12.405500000000034</c:v>
                </c:pt>
                <c:pt idx="6">
                  <c:v>17.581300000000002</c:v>
                </c:pt>
                <c:pt idx="7">
                  <c:v>15.624600000000001</c:v>
                </c:pt>
                <c:pt idx="8">
                  <c:v>15.774100000000001</c:v>
                </c:pt>
                <c:pt idx="9">
                  <c:v>17.5107</c:v>
                </c:pt>
                <c:pt idx="10">
                  <c:v>16.576700000000002</c:v>
                </c:pt>
                <c:pt idx="11">
                  <c:v>20.4191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7E8C-49EC-A532-3E5261795311}"/>
            </c:ext>
          </c:extLst>
        </c:ser>
        <c:marker val="1"/>
        <c:axId val="178012160"/>
        <c:axId val="178013696"/>
      </c:lineChart>
      <c:catAx>
        <c:axId val="178012160"/>
        <c:scaling>
          <c:orientation val="minMax"/>
        </c:scaling>
        <c:axPos val="b"/>
        <c:numFmt formatCode="General" sourceLinked="0"/>
        <c:tickLblPos val="nextTo"/>
        <c:crossAx val="178013696"/>
        <c:crosses val="autoZero"/>
        <c:auto val="1"/>
        <c:lblAlgn val="ctr"/>
        <c:lblOffset val="100"/>
      </c:catAx>
      <c:valAx>
        <c:axId val="178013696"/>
        <c:scaling>
          <c:orientation val="minMax"/>
          <c:min val="5"/>
        </c:scaling>
        <c:axPos val="l"/>
        <c:numFmt formatCode="0.00" sourceLinked="1"/>
        <c:tickLblPos val="nextTo"/>
        <c:crossAx val="178012160"/>
        <c:crosses val="autoZero"/>
        <c:crossBetween val="between"/>
        <c:majorUnit val="5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3426893736983323E-2"/>
          <c:y val="0.13533892639607348"/>
          <c:w val="0.46815797706007461"/>
          <c:h val="0.81136418821093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методик</c:v>
                </c:pt>
              </c:strCache>
            </c:strRef>
          </c:tx>
          <c:dPt>
            <c:idx val="0"/>
            <c:spPr>
              <a:solidFill>
                <a:srgbClr val="0492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C70-48A8-AD00-CD19D11F50FA}"/>
              </c:ext>
            </c:extLst>
          </c:dPt>
          <c:dPt>
            <c:idx val="1"/>
            <c:spPr>
              <a:solidFill>
                <a:srgbClr val="CC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70-48A8-AD00-CD19D11F50FA}"/>
              </c:ext>
            </c:extLst>
          </c:dPt>
          <c:dPt>
            <c:idx val="2"/>
            <c:explosion val="4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C70-48A8-AD00-CD19D11F50FA}"/>
              </c:ext>
            </c:extLst>
          </c:dPt>
          <c:dPt>
            <c:idx val="3"/>
            <c:explosion val="5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70-48A8-AD00-CD19D11F50FA}"/>
              </c:ext>
            </c:extLst>
          </c:dPt>
          <c:dPt>
            <c:idx val="4"/>
            <c:explosion val="24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C70-48A8-AD00-CD19D11F50FA}"/>
              </c:ext>
            </c:extLst>
          </c:dPt>
          <c:dPt>
            <c:idx val="5"/>
            <c:explosion val="18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70-48A8-AD00-CD19D11F50FA}"/>
              </c:ext>
            </c:extLst>
          </c:dPt>
          <c:dPt>
            <c:idx val="6"/>
            <c:explosion val="18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C70-48A8-AD00-CD19D11F50FA}"/>
              </c:ext>
            </c:extLst>
          </c:dPt>
          <c:dLbls>
            <c:dLbl>
              <c:idx val="5"/>
              <c:layout>
                <c:manualLayout>
                  <c:x val="4.6689315271253645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C70-48A8-AD00-CD19D11F50FA}"/>
                </c:ext>
              </c:extLst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70-48A8-AD00-CD19D11F5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лабораторные</c:v>
                </c:pt>
                <c:pt idx="1">
                  <c:v>поликлинические и инструментальные</c:v>
                </c:pt>
                <c:pt idx="2">
                  <c:v>поликлинические и инструментальные новые</c:v>
                </c:pt>
                <c:pt idx="3">
                  <c:v>поликлинические и инструментальные присоединенные от подразделений</c:v>
                </c:pt>
                <c:pt idx="4">
                  <c:v>стоматологические</c:v>
                </c:pt>
                <c:pt idx="5">
                  <c:v>лабораторные новые</c:v>
                </c:pt>
                <c:pt idx="6">
                  <c:v>лабораторные присоединенные от подразделений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370</c:v>
                </c:pt>
                <c:pt idx="1">
                  <c:v>477</c:v>
                </c:pt>
                <c:pt idx="2">
                  <c:v>86</c:v>
                </c:pt>
                <c:pt idx="3">
                  <c:v>69</c:v>
                </c:pt>
                <c:pt idx="4">
                  <c:v>71</c:v>
                </c:pt>
                <c:pt idx="5">
                  <c:v>16</c:v>
                </c:pt>
                <c:pt idx="6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70-48A8-AD00-CD19D11F50FA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0.49909071242890707"/>
          <c:y val="1.0846503044710635E-2"/>
          <c:w val="0.49894985304688788"/>
          <c:h val="0.54473183832993721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Занятыми должностями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Лист1!$A$10:$A$11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Лист1!$B$10:$B$11</c:f>
              <c:numCache>
                <c:formatCode>General</c:formatCode>
                <c:ptCount val="2"/>
                <c:pt idx="0">
                  <c:v>91.9</c:v>
                </c:pt>
                <c:pt idx="1">
                  <c:v>93.7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01-49F6-991B-2C169BD5FDD2}"/>
            </c:ext>
          </c:extLst>
        </c:ser>
        <c:ser>
          <c:idx val="1"/>
          <c:order val="1"/>
          <c:tx>
            <c:strRef>
              <c:f>Лист1!$C$9</c:f>
              <c:strCache>
                <c:ptCount val="1"/>
                <c:pt idx="0">
                  <c:v>Физическими лицами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Лист1!$A$10:$A$11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Лист1!$C$10:$C$11</c:f>
              <c:numCache>
                <c:formatCode>General</c:formatCode>
                <c:ptCount val="2"/>
                <c:pt idx="0">
                  <c:v>82.6</c:v>
                </c:pt>
                <c:pt idx="1">
                  <c:v>79.400000000000006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01-49F6-991B-2C169BD5FDD2}"/>
            </c:ext>
          </c:extLst>
        </c:ser>
        <c:gapWidth val="219"/>
        <c:overlap val="-27"/>
        <c:axId val="178935680"/>
        <c:axId val="178937216"/>
      </c:barChart>
      <c:catAx>
        <c:axId val="17893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937216"/>
        <c:crosses val="autoZero"/>
        <c:auto val="1"/>
        <c:lblAlgn val="ctr"/>
        <c:lblOffset val="100"/>
      </c:catAx>
      <c:valAx>
        <c:axId val="1789372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7893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94580788662231"/>
          <c:y val="5.5255043748452665E-2"/>
          <c:w val="0.63298783588609464"/>
          <c:h val="0.672018598222524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тыс. 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1"/>
            <c:spPr>
              <a:solidFill>
                <a:srgbClr val="CC66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C49-4262-AB26-8D26FA3747FC}"/>
              </c:ext>
            </c:extLst>
          </c:dPt>
          <c:dPt>
            <c:idx val="2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9-4262-AB26-8D26FA3747FC}"/>
              </c:ext>
            </c:extLst>
          </c:dPt>
          <c:dLbls>
            <c:dLbl>
              <c:idx val="0"/>
              <c:layout>
                <c:manualLayout>
                  <c:x val="-0.19281141844995775"/>
                  <c:y val="-0.15028046935092926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b="1" baseline="0" dirty="0"/>
                      <a:t>
74 %</a:t>
                    </a:r>
                  </a:p>
                </c:rich>
              </c:tx>
              <c:spPr/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C49-4262-AB26-8D26FA3747FC}"/>
                </c:ext>
              </c:extLst>
            </c:dLbl>
            <c:dLbl>
              <c:idx val="1"/>
              <c:layout>
                <c:manualLayout>
                  <c:x val="-3.8008959040857382E-2"/>
                  <c:y val="-1.2262408633981228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2 %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3619876989640564"/>
                      <c:h val="7.599746339732650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EC49-4262-AB26-8D26FA3747FC}"/>
                </c:ext>
              </c:extLst>
            </c:dLbl>
            <c:dLbl>
              <c:idx val="2"/>
              <c:layout>
                <c:manualLayout>
                  <c:x val="0.12821527151557571"/>
                  <c:y val="0.14503929883079375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b="1" baseline="0" dirty="0"/>
                      <a:t>
24 %</a:t>
                    </a:r>
                  </a:p>
                </c:rich>
              </c:tx>
              <c:spPr/>
              <c:showVal val="1"/>
              <c:showPercent val="1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C49-4262-AB26-8D26FA3747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showPercent val="1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Средства ОМС</c:v>
                </c:pt>
                <c:pt idx="1">
                  <c:v>Средства краевого бюджета</c:v>
                </c:pt>
                <c:pt idx="2">
                  <c:v>Собственные средства</c:v>
                </c:pt>
              </c:strCache>
            </c:strRef>
          </c:cat>
          <c:val>
            <c:numRef>
              <c:f>Лист1!$B$2:$B$4</c:f>
              <c:numCache>
                <c:formatCode>_-* #,##0.00\ _₽_-;\-* #,##0.00\ _₽_-;_-* "-"??\ _₽_-;_-@_-</c:formatCode>
                <c:ptCount val="3"/>
                <c:pt idx="0">
                  <c:v>537116.69999999518</c:v>
                </c:pt>
                <c:pt idx="1">
                  <c:v>13926.6</c:v>
                </c:pt>
                <c:pt idx="2">
                  <c:v>173392.8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C49-4262-AB26-8D26FA3747FC}"/>
            </c:ext>
          </c:extLst>
        </c:ser>
        <c:firstSliceAng val="0"/>
      </c:pieChart>
    </c:plotArea>
    <c:legend>
      <c:legendPos val="b"/>
      <c:layout>
        <c:manualLayout>
          <c:xMode val="edge"/>
          <c:yMode val="edge"/>
          <c:x val="0"/>
          <c:y val="0.74365299910901173"/>
          <c:w val="0.9911718063763697"/>
          <c:h val="8.1708791128774966E-2"/>
        </c:manualLayout>
      </c:layout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/>
            </a:pPr>
            <a:r>
              <a:rPr lang="ru-RU" sz="1800" b="1" i="0" baseline="0" dirty="0"/>
              <a:t>Динамика роста ФОТ, тыс. руб.</a:t>
            </a:r>
            <a:endParaRPr lang="ru-RU" sz="1800" dirty="0"/>
          </a:p>
        </c:rich>
      </c:tx>
      <c:layout>
        <c:manualLayout>
          <c:xMode val="edge"/>
          <c:yMode val="edge"/>
          <c:x val="0.26437461672431206"/>
          <c:y val="7.0272461642487041E-3"/>
        </c:manualLayout>
      </c:layout>
    </c:title>
    <c:plotArea>
      <c:layout>
        <c:manualLayout>
          <c:layoutTarget val="inner"/>
          <c:xMode val="edge"/>
          <c:yMode val="edge"/>
          <c:x val="0.15448952058562823"/>
          <c:y val="9.7444480144248516E-2"/>
          <c:w val="0.71101107688641763"/>
          <c:h val="0.82054755711896921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г. Барнаул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FFF-4F36-89B6-1A13211DF7C5}"/>
              </c:ext>
            </c:extLst>
          </c:dPt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_-* #,##0.00\ _₽_-;\-* #,##0.00\ _₽_-;_-* "-"??\ _₽_-;_-@_-</c:formatCode>
                <c:ptCount val="3"/>
                <c:pt idx="0">
                  <c:v>433759.5</c:v>
                </c:pt>
                <c:pt idx="1">
                  <c:v>479156</c:v>
                </c:pt>
                <c:pt idx="2">
                  <c:v>549718.69999999809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FF-4F36-89B6-1A13211DF7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подразделения</c:v>
                </c:pt>
              </c:strCache>
            </c:strRef>
          </c:tx>
          <c:spPr>
            <a:solidFill>
              <a:srgbClr val="FF9933"/>
            </a:solidFill>
          </c:spPr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_-* #,##0.00\ _₽_-;\-* #,##0.00\ _₽_-;_-* "-"??\ _₽_-;_-@_-</c:formatCode>
                <c:ptCount val="3"/>
                <c:pt idx="0">
                  <c:v>187421.8</c:v>
                </c:pt>
                <c:pt idx="1">
                  <c:v>201549.2</c:v>
                </c:pt>
                <c:pt idx="2">
                  <c:v>174717.4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FF-4F36-89B6-1A13211DF7C5}"/>
            </c:ext>
          </c:extLst>
        </c:ser>
        <c:gapWidth val="80"/>
        <c:overlap val="100"/>
        <c:axId val="188748160"/>
        <c:axId val="188749696"/>
      </c:barChart>
      <c:catAx>
        <c:axId val="1887481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88749696"/>
        <c:crosses val="autoZero"/>
        <c:auto val="1"/>
        <c:lblAlgn val="ctr"/>
        <c:lblOffset val="100"/>
      </c:catAx>
      <c:valAx>
        <c:axId val="188749696"/>
        <c:scaling>
          <c:orientation val="minMax"/>
        </c:scaling>
        <c:delete val="1"/>
        <c:axPos val="l"/>
        <c:numFmt formatCode="_-* #,##0.00\ _₽_-;\-* #,##0.00\ _₽_-;_-* &quot;-&quot;??\ _₽_-;_-@_-" sourceLinked="1"/>
        <c:tickLblPos val="none"/>
        <c:crossAx val="188748160"/>
        <c:crosses val="autoZero"/>
        <c:crossBetween val="between"/>
      </c:valAx>
      <c:spPr>
        <a:ln w="19050"/>
      </c:spPr>
    </c:plotArea>
    <c:legend>
      <c:legendPos val="r"/>
      <c:layout>
        <c:manualLayout>
          <c:xMode val="edge"/>
          <c:yMode val="edge"/>
          <c:x val="0.80958183965322095"/>
          <c:y val="0.19809622494860518"/>
          <c:w val="0.17874078824259176"/>
          <c:h val="0.14830809365382494"/>
        </c:manualLayout>
      </c:layout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4752942896961469E-2"/>
          <c:y val="9.1710808817671297E-2"/>
          <c:w val="0.94524705710303925"/>
          <c:h val="0.826593724395561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993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 тыс. руб.</c:v>
                </c:pt>
              </c:strCache>
            </c:strRef>
          </c:cat>
          <c:val>
            <c:numRef>
              <c:f>Лист1!$B$2</c:f>
              <c:numCache>
                <c:formatCode>_-* #\ ##0.00\ _₽_-;\-* #\ ##0.00\ _₽_-;_-* "-"??\ _₽_-;_-@_-</c:formatCode>
                <c:ptCount val="1"/>
                <c:pt idx="0">
                  <c:v>290248.2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0C-4CDF-A91F-EDB1A2C944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CC66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 тыс. руб.</c:v>
                </c:pt>
              </c:strCache>
            </c:strRef>
          </c:cat>
          <c:val>
            <c:numRef>
              <c:f>Лист1!$C$2</c:f>
              <c:numCache>
                <c:formatCode>_-* #\ ##0.00\ _₽_-;\-* #\ ##0.00\ _₽_-;_-* "-"??\ _₽_-;_-@_-</c:formatCode>
                <c:ptCount val="1"/>
                <c:pt idx="0">
                  <c:v>324324.59999999998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0C-4CDF-A91F-EDB1A2C944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2.4731346819814953E-2"/>
                  <c:y val="4.3239901099791584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Сумма тыс. руб.</c:v>
                </c:pt>
              </c:strCache>
            </c:strRef>
          </c:cat>
          <c:val>
            <c:numRef>
              <c:f>Лист1!$D$2</c:f>
              <c:numCache>
                <c:formatCode>_-* #\ ##0.00\ _₽_-;\-* #\ ##0.00\ _₽_-;_-* "-"??\ _₽_-;_-@_-</c:formatCode>
                <c:ptCount val="1"/>
                <c:pt idx="0">
                  <c:v>359289.9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0C-4CDF-A91F-EDB1A2C94452}"/>
            </c:ext>
          </c:extLst>
        </c:ser>
        <c:overlap val="-50"/>
        <c:axId val="189851904"/>
        <c:axId val="189874176"/>
      </c:barChart>
      <c:catAx>
        <c:axId val="189851904"/>
        <c:scaling>
          <c:orientation val="minMax"/>
        </c:scaling>
        <c:delete val="1"/>
        <c:axPos val="b"/>
        <c:numFmt formatCode="General" sourceLinked="0"/>
        <c:tickLblPos val="none"/>
        <c:crossAx val="189874176"/>
        <c:crosses val="autoZero"/>
        <c:auto val="1"/>
        <c:lblAlgn val="ctr"/>
        <c:lblOffset val="100"/>
      </c:catAx>
      <c:valAx>
        <c:axId val="189874176"/>
        <c:scaling>
          <c:orientation val="minMax"/>
          <c:min val="0"/>
        </c:scaling>
        <c:delete val="1"/>
        <c:axPos val="l"/>
        <c:numFmt formatCode="_-* #\ ##0.00\ _₽_-;\-* #\ ##0.00\ _₽_-;_-* &quot;-&quot;??\ _₽_-;_-@_-" sourceLinked="1"/>
        <c:tickLblPos val="none"/>
        <c:crossAx val="189851904"/>
        <c:crosses val="autoZero"/>
        <c:crossBetween val="between"/>
        <c:majorUnit val="100000"/>
      </c:valAx>
    </c:plotArea>
    <c:legend>
      <c:legendPos val="b"/>
      <c:layout>
        <c:manualLayout>
          <c:xMode val="edge"/>
          <c:yMode val="edge"/>
          <c:x val="0.13868959585927021"/>
          <c:y val="0.93480052786726442"/>
          <c:w val="0.7447311633267556"/>
          <c:h val="4.1417526527849573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Лист1!$C$57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Лист1!$B$58:$B$59</c:f>
              <c:strCache>
                <c:ptCount val="2"/>
                <c:pt idx="0">
                  <c:v>Количество сотрудников</c:v>
                </c:pt>
                <c:pt idx="1">
                  <c:v>Сумма выплаченных средств</c:v>
                </c:pt>
              </c:strCache>
            </c:strRef>
          </c:cat>
          <c:val>
            <c:numRef>
              <c:f>Лист1!$C$58:$C$59</c:f>
              <c:numCache>
                <c:formatCode>General</c:formatCode>
                <c:ptCount val="2"/>
                <c:pt idx="0">
                  <c:v>25</c:v>
                </c:pt>
                <c:pt idx="1">
                  <c:v>468.8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7B-47B2-9B87-0F12928759CC}"/>
            </c:ext>
          </c:extLst>
        </c:ser>
        <c:ser>
          <c:idx val="1"/>
          <c:order val="1"/>
          <c:tx>
            <c:strRef>
              <c:f>Лист1!$D$57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Лист1!$B$58:$B$59</c:f>
              <c:strCache>
                <c:ptCount val="2"/>
                <c:pt idx="0">
                  <c:v>Количество сотрудников</c:v>
                </c:pt>
                <c:pt idx="1">
                  <c:v>Сумма выплаченных средств</c:v>
                </c:pt>
              </c:strCache>
            </c:strRef>
          </c:cat>
          <c:val>
            <c:numRef>
              <c:f>Лист1!$D$58:$D$59</c:f>
              <c:numCache>
                <c:formatCode>General</c:formatCode>
                <c:ptCount val="2"/>
                <c:pt idx="0">
                  <c:v>109</c:v>
                </c:pt>
                <c:pt idx="1">
                  <c:v>1398.2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7B-47B2-9B87-0F12928759CC}"/>
            </c:ext>
          </c:extLst>
        </c:ser>
        <c:gapWidth val="219"/>
        <c:overlap val="-27"/>
        <c:axId val="189433344"/>
        <c:axId val="189434880"/>
      </c:barChart>
      <c:catAx>
        <c:axId val="189433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434880"/>
        <c:crosses val="autoZero"/>
        <c:auto val="1"/>
        <c:lblAlgn val="ctr"/>
        <c:lblOffset val="100"/>
      </c:catAx>
      <c:valAx>
        <c:axId val="1894348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89433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СМП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03-4382-AF2C-BBDE190F43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СМП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125</c:v>
                </c:pt>
                <c:pt idx="1">
                  <c:v>131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03-4382-AF2C-BBDE190F431D}"/>
            </c:ext>
          </c:extLst>
        </c:ser>
        <c:gapWidth val="219"/>
        <c:overlap val="-27"/>
        <c:axId val="196732800"/>
        <c:axId val="196788992"/>
      </c:barChart>
      <c:catAx>
        <c:axId val="196732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6788992"/>
        <c:crosses val="autoZero"/>
        <c:auto val="1"/>
        <c:lblAlgn val="ctr"/>
        <c:lblOffset val="100"/>
      </c:catAx>
      <c:valAx>
        <c:axId val="1967889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9673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140096618357446E-2"/>
          <c:y val="0.22771093613298402"/>
          <c:w val="0.89371980676328666"/>
          <c:h val="0.60437550306211762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ФОТ медики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6C-4FDB-A889-A4B790AFD4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ФОТ АУП и прочие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6C-4FDB-A889-A4B790AFD4E3}"/>
            </c:ext>
          </c:extLst>
        </c:ser>
        <c:gapWidth val="50"/>
        <c:overlap val="100"/>
        <c:axId val="199818240"/>
        <c:axId val="199893760"/>
      </c:barChart>
      <c:catAx>
        <c:axId val="1998182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9893760"/>
        <c:crosses val="autoZero"/>
        <c:auto val="1"/>
        <c:lblAlgn val="ctr"/>
        <c:lblOffset val="100"/>
      </c:catAx>
      <c:valAx>
        <c:axId val="199893760"/>
        <c:scaling>
          <c:orientation val="minMax"/>
        </c:scaling>
        <c:delete val="1"/>
        <c:axPos val="b"/>
        <c:numFmt formatCode="0%" sourceLinked="1"/>
        <c:tickLblPos val="none"/>
        <c:crossAx val="199818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3.0555555555555575E-2"/>
          <c:y val="4.1666666666666664E-2"/>
          <c:w val="0.93888888888888944"/>
          <c:h val="0.84259259259259323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Лист1!$B$49:$B$51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Лист1!$C$49:$C$51</c:f>
              <c:numCache>
                <c:formatCode>General</c:formatCode>
                <c:ptCount val="3"/>
                <c:pt idx="0">
                  <c:v>35</c:v>
                </c:pt>
                <c:pt idx="1">
                  <c:v>41.8</c:v>
                </c:pt>
                <c:pt idx="2">
                  <c:v>48.8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C2-4CD0-AFBF-32C9135906B9}"/>
            </c:ext>
          </c:extLst>
        </c:ser>
        <c:gapWidth val="219"/>
        <c:overlap val="-27"/>
        <c:axId val="200021120"/>
        <c:axId val="200022656"/>
      </c:barChart>
      <c:catAx>
        <c:axId val="200021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022656"/>
        <c:crosses val="autoZero"/>
        <c:auto val="1"/>
        <c:lblAlgn val="ctr"/>
        <c:lblOffset val="100"/>
      </c:catAx>
      <c:valAx>
        <c:axId val="2000226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002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8474460992464262"/>
          <c:y val="9.8785623915735643E-2"/>
          <c:w val="0.45169348094506728"/>
          <c:h val="0.87046452720047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Сумма, руб.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31-4844-AE74-48269CFECBB5}"/>
              </c:ext>
            </c:extLst>
          </c:dPt>
          <c:dPt>
            <c:idx val="1"/>
            <c:spPr>
              <a:solidFill>
                <a:srgbClr val="CC660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31-4844-AE74-48269CFECBB5}"/>
              </c:ext>
            </c:extLst>
          </c:dPt>
          <c:dPt>
            <c:idx val="2"/>
            <c:spPr>
              <a:solidFill>
                <a:srgbClr val="049274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31-4844-AE74-48269CFECBB5}"/>
              </c:ext>
            </c:extLst>
          </c:dPt>
          <c:dPt>
            <c:idx val="3"/>
            <c:spPr>
              <a:solidFill>
                <a:srgbClr val="0070C0"/>
              </a:solidFill>
              <a:ln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31-4844-AE74-48269CFECB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федерального бюджета</c:v>
                </c:pt>
                <c:pt idx="1">
                  <c:v>Средства краевого бюджета</c:v>
                </c:pt>
                <c:pt idx="2">
                  <c:v>Средства ОМС</c:v>
                </c:pt>
                <c:pt idx="3">
                  <c:v>Средства от приносящей доход деятельности</c:v>
                </c:pt>
              </c:strCache>
            </c:strRef>
          </c:cat>
          <c:val>
            <c:numRef>
              <c:f>Лист1!$B$2:$B$5</c:f>
              <c:numCache>
                <c:formatCode>_-* #,##0.00\ _₽_-;\-* #,##0.00\ _₽_-;_-* "-"??\ _₽_-;_-@_-</c:formatCode>
                <c:ptCount val="4"/>
                <c:pt idx="0">
                  <c:v>10170.25</c:v>
                </c:pt>
                <c:pt idx="1">
                  <c:v>22660</c:v>
                </c:pt>
                <c:pt idx="2">
                  <c:v>4937.5</c:v>
                </c:pt>
                <c:pt idx="3">
                  <c:v>2236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31-4844-AE74-48269CFECBB5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8167307877397388"/>
          <c:y val="0.10046590364596589"/>
          <c:w val="0.45560993522598681"/>
          <c:h val="0.757485367552664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0"/>
            <c:explosion val="0"/>
            <c:spPr>
              <a:solidFill>
                <a:srgbClr val="049274"/>
              </a:solidFill>
              <a:ln w="12704">
                <a:solidFill>
                  <a:srgbClr val="FFFFFF"/>
                </a:solidFill>
                <a:prstDash val="solid"/>
              </a:ln>
            </c:spPr>
          </c:dPt>
          <c:dPt>
            <c:idx val="1"/>
            <c:explosion val="0"/>
            <c:spPr>
              <a:solidFill>
                <a:srgbClr val="0070C0"/>
              </a:solidFill>
              <a:ln w="12704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23330872146253581"/>
                  <c:y val="0.20413871950515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400" b="1" i="0" u="none" strike="noStrike" baseline="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ru-RU" sz="1400" b="1" i="0" u="none" strike="noStrike" baseline="0" dirty="0" smtClean="0">
                      <a:solidFill>
                        <a:schemeClr val="accent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9 450,85</a:t>
                    </a:r>
                  </a:p>
                  <a:p>
                    <a:pPr>
                      <a:defRPr sz="140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b="1" i="0" u="none" strike="noStrike" baseline="0" dirty="0" smtClean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dirty="0">
                        <a:solidFill>
                          <a:schemeClr val="accent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тыс. руб</a:t>
                    </a:r>
                    <a:r>
                      <a:rPr lang="ru-RU" sz="1400" dirty="0">
                        <a:solidFill>
                          <a:schemeClr val="accent1"/>
                        </a:solidFill>
                      </a:rPr>
                      <a:t>.</a:t>
                    </a:r>
                  </a:p>
                </c:rich>
              </c:tx>
              <c:spPr>
                <a:noFill/>
                <a:ln w="25409">
                  <a:noFill/>
                </a:ln>
              </c:spPr>
            </c:dLbl>
            <c:dLbl>
              <c:idx val="1"/>
              <c:layout>
                <c:manualLayout>
                  <c:x val="-0.2897575238489028"/>
                  <c:y val="-0.367973961233676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1400" b="1" i="0" u="none" strike="noStrike" kern="1200" baseline="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52 307,78</a:t>
                    </a:r>
                  </a:p>
                  <a:p>
                    <a:pPr>
                      <a:defRPr lang="ru-RU" sz="1400" b="1" i="0" u="none" strike="noStrike" kern="1200" baseline="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endParaRPr lang="ru-RU" sz="1400" b="1" i="0" u="none" strike="noStrike" kern="1200" baseline="0" dirty="0" smtClean="0">
                      <a:solidFill>
                        <a:srgbClr val="0070C0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endParaRPr>
                  </a:p>
                  <a:p>
                    <a:pPr>
                      <a:defRPr lang="ru-RU" sz="1400" b="1" i="0" u="none" strike="noStrike" kern="1200" baseline="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ru-RU" sz="1400" b="1" i="0" u="none" strike="noStrike" kern="12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тыс</a:t>
                    </a:r>
                    <a:r>
                      <a:rPr lang="ru-RU" sz="1400" b="1" i="0" u="none" strike="noStrike" kern="1200" baseline="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. руб.</a:t>
                    </a:r>
                  </a:p>
                </c:rich>
              </c:tx>
              <c:spPr>
                <a:noFill/>
                <a:ln w="25409">
                  <a:noFill/>
                </a:ln>
              </c:spPr>
            </c:dLbl>
            <c:spPr>
              <a:noFill/>
              <a:ln w="2540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Средства от приносящей доход деятельности</c:v>
                </c:pt>
                <c:pt idx="1">
                  <c:v>Краевой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3406.69</c:v>
                </c:pt>
                <c:pt idx="1">
                  <c:v>24116.53</c:v>
                </c:pt>
              </c:numCache>
            </c:numRef>
          </c:val>
        </c:ser>
        <c:firstSliceAng val="0"/>
        <c:holeSize val="75"/>
      </c:doughnutChart>
      <c:spPr>
        <a:noFill/>
        <a:ln w="25409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0204126212568022"/>
                  <c:y val="0.1843922171270723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7E-4383-A1F8-2024EF0F934B}"/>
                </c:ext>
              </c:extLst>
            </c:dLbl>
            <c:dLbl>
              <c:idx val="1"/>
              <c:layout>
                <c:manualLayout>
                  <c:x val="-8.7175319477021063E-2"/>
                  <c:y val="5.22072722651614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07E-4383-A1F8-2024EF0F934B}"/>
                </c:ext>
              </c:extLst>
            </c:dLbl>
            <c:dLbl>
              <c:idx val="2"/>
              <c:layout>
                <c:manualLayout>
                  <c:x val="0.11390288831901009"/>
                  <c:y val="-0.307339406654798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867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07E-4383-A1F8-2024EF0F934B}"/>
                </c:ext>
              </c:extLst>
            </c:dLbl>
            <c:dLbl>
              <c:idx val="3"/>
              <c:layout>
                <c:manualLayout>
                  <c:x val="6.9051122032639009E-2"/>
                  <c:y val="0.1494876435759730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07E-4383-A1F8-2024EF0F934B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Лист1!$H$9:$K$9</c:f>
              <c:strCache>
                <c:ptCount val="4"/>
                <c:pt idx="0">
                  <c:v>2</c:v>
                </c:pt>
                <c:pt idx="1">
                  <c:v>3.1</c:v>
                </c:pt>
                <c:pt idx="2">
                  <c:v>3.2.</c:v>
                </c:pt>
                <c:pt idx="3">
                  <c:v>3.3</c:v>
                </c:pt>
              </c:strCache>
            </c:strRef>
          </c:cat>
          <c:val>
            <c:numRef>
              <c:f>Лист1!$H$10:$K$10</c:f>
              <c:numCache>
                <c:formatCode>General</c:formatCode>
                <c:ptCount val="4"/>
                <c:pt idx="0">
                  <c:v>137</c:v>
                </c:pt>
                <c:pt idx="1">
                  <c:v>42</c:v>
                </c:pt>
                <c:pt idx="2">
                  <c:v>611</c:v>
                </c:pt>
                <c:pt idx="3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42-4210-8A5C-DE66FAA32295}"/>
            </c:ext>
          </c:extLst>
        </c:ser>
        <c:firstSliceAng val="0"/>
      </c:pieChart>
    </c:plotArea>
    <c:legend>
      <c:legendPos val="l"/>
      <c:layout/>
      <c:txPr>
        <a:bodyPr/>
        <a:lstStyle/>
        <a:p>
          <a:pPr>
            <a:defRPr sz="1400" b="1" baseline="0"/>
          </a:pPr>
          <a:endParaRPr lang="ru-RU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stacked"/>
        <c:ser>
          <c:idx val="0"/>
          <c:order val="0"/>
          <c:tx>
            <c:strRef>
              <c:f>Лист1!$C$39</c:f>
              <c:strCache>
                <c:ptCount val="1"/>
                <c:pt idx="0">
                  <c:v>Немедицинский персонал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CEB-49FF-AD1E-8D8D142BE4B8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Лист1!$B$40:$B$42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Лист1!$C$40:$C$42</c:f>
              <c:numCache>
                <c:formatCode>General</c:formatCode>
                <c:ptCount val="3"/>
                <c:pt idx="0" formatCode="0.00">
                  <c:v>30</c:v>
                </c:pt>
                <c:pt idx="1">
                  <c:v>29</c:v>
                </c:pt>
                <c:pt idx="2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EB-49FF-AD1E-8D8D142BE4B8}"/>
            </c:ext>
          </c:extLst>
        </c:ser>
        <c:ser>
          <c:idx val="1"/>
          <c:order val="1"/>
          <c:tx>
            <c:strRef>
              <c:f>Лист1!$D$39</c:f>
              <c:strCache>
                <c:ptCount val="1"/>
                <c:pt idx="0">
                  <c:v>Медицинский персонал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70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CEB-49FF-AD1E-8D8D142BE4B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CEB-49FF-AD1E-8D8D142BE4B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CEB-49FF-AD1E-8D8D142BE4B8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Лист1!$B$40:$B$42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Лист1!$D$40:$D$42</c:f>
              <c:numCache>
                <c:formatCode>_-* #\ ##0.00\ _₽_-;\-* #\ ##0.00\ _₽_-;_-* "-"??\ _₽_-;_-@_-</c:formatCode>
                <c:ptCount val="3"/>
                <c:pt idx="0">
                  <c:v>70</c:v>
                </c:pt>
                <c:pt idx="1">
                  <c:v>71</c:v>
                </c:pt>
                <c:pt idx="2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CEB-49FF-AD1E-8D8D142BE4B8}"/>
            </c:ext>
          </c:extLst>
        </c:ser>
        <c:overlap val="100"/>
        <c:axId val="179092480"/>
        <c:axId val="179102464"/>
      </c:barChart>
      <c:catAx>
        <c:axId val="1790924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102464"/>
        <c:crosses val="autoZero"/>
        <c:auto val="1"/>
        <c:lblAlgn val="ctr"/>
        <c:lblOffset val="100"/>
      </c:catAx>
      <c:valAx>
        <c:axId val="179102464"/>
        <c:scaling>
          <c:orientation val="minMax"/>
        </c:scaling>
        <c:delete val="1"/>
        <c:axPos val="b"/>
        <c:numFmt formatCode="0.00" sourceLinked="1"/>
        <c:majorTickMark val="none"/>
        <c:tickLblPos val="none"/>
        <c:crossAx val="17909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79440069991259E-2"/>
          <c:y val="0.82550014581510589"/>
          <c:w val="0.77329986876640477"/>
          <c:h val="7.72776319626714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0252702701442961E-2"/>
          <c:y val="4.1293768956485483E-2"/>
          <c:w val="0.94790826709225029"/>
          <c:h val="0.7782601460150036"/>
        </c:manualLayout>
      </c:layout>
      <c:barChart>
        <c:barDir val="col"/>
        <c:grouping val="clustered"/>
        <c:ser>
          <c:idx val="0"/>
          <c:order val="0"/>
          <c:tx>
            <c:strRef>
              <c:f>Лист1!$C$72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Лист1!$B$73:$B$75</c:f>
              <c:strCache>
                <c:ptCount val="3"/>
                <c:pt idx="0">
                  <c:v>Всего отзывов</c:v>
                </c:pt>
                <c:pt idx="1">
                  <c:v>Категория 4-5 звезд</c:v>
                </c:pt>
                <c:pt idx="2">
                  <c:v>Категория 1-3 звезды</c:v>
                </c:pt>
              </c:strCache>
            </c:strRef>
          </c:cat>
          <c:val>
            <c:numRef>
              <c:f>Лист1!$C$73:$C$75</c:f>
              <c:numCache>
                <c:formatCode>General</c:formatCode>
                <c:ptCount val="3"/>
                <c:pt idx="0">
                  <c:v>842</c:v>
                </c:pt>
                <c:pt idx="1">
                  <c:v>716</c:v>
                </c:pt>
                <c:pt idx="2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73-49FF-B3A4-DE0BE7A20F99}"/>
            </c:ext>
          </c:extLst>
        </c:ser>
        <c:ser>
          <c:idx val="1"/>
          <c:order val="1"/>
          <c:tx>
            <c:strRef>
              <c:f>Лист1!$D$72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Лист1!$B$73:$B$75</c:f>
              <c:strCache>
                <c:ptCount val="3"/>
                <c:pt idx="0">
                  <c:v>Всего отзывов</c:v>
                </c:pt>
                <c:pt idx="1">
                  <c:v>Категория 4-5 звезд</c:v>
                </c:pt>
                <c:pt idx="2">
                  <c:v>Категория 1-3 звезды</c:v>
                </c:pt>
              </c:strCache>
            </c:strRef>
          </c:cat>
          <c:val>
            <c:numRef>
              <c:f>Лист1!$D$73:$D$75</c:f>
              <c:numCache>
                <c:formatCode>General</c:formatCode>
                <c:ptCount val="3"/>
                <c:pt idx="0" formatCode="#,##0">
                  <c:v>1488</c:v>
                </c:pt>
                <c:pt idx="1">
                  <c:v>1257</c:v>
                </c:pt>
                <c:pt idx="2">
                  <c:v>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73-49FF-B3A4-DE0BE7A20F99}"/>
            </c:ext>
          </c:extLst>
        </c:ser>
        <c:gapWidth val="219"/>
        <c:overlap val="-27"/>
        <c:axId val="205472512"/>
        <c:axId val="205474048"/>
      </c:barChart>
      <c:catAx>
        <c:axId val="2054725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474048"/>
        <c:crosses val="autoZero"/>
        <c:auto val="1"/>
        <c:lblAlgn val="ctr"/>
        <c:lblOffset val="100"/>
      </c:catAx>
      <c:valAx>
        <c:axId val="2054740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20547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2"/>
              <c:layout>
                <c:manualLayout>
                  <c:x val="0.11557228509261004"/>
                  <c:y val="-6.0256566021744992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75-46E5-80F4-10DAC17579DA}"/>
                </c:ext>
              </c:extLst>
            </c:dLbl>
            <c:dLbl>
              <c:idx val="3"/>
              <c:layout>
                <c:manualLayout>
                  <c:x val="-2.0012083309933038E-2"/>
                  <c:y val="-1.4922302589863637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75-46E5-80F4-10DAC17579DA}"/>
                </c:ext>
              </c:extLst>
            </c:dLbl>
            <c:dLbl>
              <c:idx val="4"/>
              <c:layout>
                <c:manualLayout>
                  <c:x val="8.3204801609657111E-2"/>
                  <c:y val="-3.9063253759482483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75-46E5-80F4-10DAC17579DA}"/>
                </c:ext>
              </c:extLst>
            </c:dLbl>
            <c:dLbl>
              <c:idx val="5"/>
              <c:layout>
                <c:manualLayout>
                  <c:x val="3.6319441967366674E-2"/>
                  <c:y val="7.344490905416505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75-46E5-80F4-10DAC17579DA}"/>
                </c:ext>
              </c:extLst>
            </c:dLbl>
            <c:spPr>
              <a:solidFill>
                <a:schemeClr val="bg2"/>
              </a:solidFill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СЕРВИС</c:v>
                </c:pt>
                <c:pt idx="1">
                  <c:v>ВРАЧИ/качество</c:v>
                </c:pt>
                <c:pt idx="2">
                  <c:v>КОЛЛ-ЦЕНТР</c:v>
                </c:pt>
                <c:pt idx="3">
                  <c:v>РЕГИСТРАТУРА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50</c:v>
                </c:pt>
                <c:pt idx="2">
                  <c:v>29</c:v>
                </c:pt>
                <c:pt idx="3">
                  <c:v>14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75-46E5-80F4-10DAC17579DA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62066432553346462"/>
          <c:y val="0.12521271855153543"/>
          <c:w val="0.36949965958489639"/>
          <c:h val="0.50900784863726456"/>
        </c:manualLayout>
      </c:layout>
    </c:legend>
    <c:plotVisOnly val="1"/>
    <c:dispBlanksAs val="zero"/>
  </c:chart>
  <c:txPr>
    <a:bodyPr/>
    <a:lstStyle/>
    <a:p>
      <a:pPr>
        <a:defRPr sz="1000" baseline="0"/>
      </a:pPr>
      <a:endParaRPr lang="ru-RU"/>
    </a:p>
  </c:txPr>
  <c:externalData r:id="rId1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ПОЛОЖИТЕЛЬНЫЕ ОТЗЫВЫ</c:v>
                </c:pt>
              </c:strCache>
            </c:strRef>
          </c:tx>
          <c:dLbls>
            <c:dLbl>
              <c:idx val="2"/>
              <c:layout>
                <c:manualLayout>
                  <c:x val="-5.0657012393909694E-3"/>
                  <c:y val="2.085214395557789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95-4922-9F48-F343E4AF3122}"/>
                </c:ext>
              </c:extLst>
            </c:dLbl>
            <c:dLbl>
              <c:idx val="3"/>
              <c:layout>
                <c:manualLayout>
                  <c:x val="-1.0939878590687825E-2"/>
                  <c:y val="-1.0123909417584141E-2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95-4922-9F48-F343E4AF3122}"/>
                </c:ext>
              </c:extLst>
            </c:dLbl>
            <c:dLbl>
              <c:idx val="4"/>
              <c:layout>
                <c:manualLayout>
                  <c:x val="3.1485113927205842E-2"/>
                  <c:y val="-3.4392539414487668E-3"/>
                </c:manualLayout>
              </c:layout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95-4922-9F48-F343E4AF3122}"/>
                </c:ext>
              </c:extLst>
            </c:dLbl>
            <c:spPr>
              <a:solidFill>
                <a:schemeClr val="bg2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 baseline="0"/>
                </a:pPr>
                <a:endParaRPr lang="ru-RU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СЕРВИС</c:v>
                </c:pt>
                <c:pt idx="1">
                  <c:v>ВРАЧИ</c:v>
                </c:pt>
                <c:pt idx="2">
                  <c:v>РЕГИСТРАТУРА</c:v>
                </c:pt>
                <c:pt idx="3">
                  <c:v>КОЛЛ-ЦЕНТР</c:v>
                </c:pt>
                <c:pt idx="4">
                  <c:v>ПРОЧИЕ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60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95-4922-9F48-F343E4AF3122}"/>
            </c:ext>
          </c:extLst>
        </c:ser>
        <c:dLbls>
          <c:showPercent val="1"/>
        </c:dLbls>
        <c:firstSliceAng val="0"/>
      </c:pieChart>
    </c:plotArea>
    <c:legend>
      <c:legendPos val="r"/>
      <c:legendEntry>
        <c:idx val="1"/>
        <c:txPr>
          <a:bodyPr/>
          <a:lstStyle/>
          <a:p>
            <a:pPr>
              <a:defRPr sz="900" b="1" i="0" baseline="0"/>
            </a:pPr>
            <a:endParaRPr lang="ru-RU"/>
          </a:p>
        </c:txPr>
      </c:legendEntry>
      <c:layout>
        <c:manualLayout>
          <c:xMode val="edge"/>
          <c:yMode val="edge"/>
          <c:x val="0.70166351680729278"/>
          <c:y val="0.20571622666742351"/>
          <c:w val="0.26484787977441104"/>
          <c:h val="0.30774995420555434"/>
        </c:manualLayout>
      </c:layout>
      <c:txPr>
        <a:bodyPr/>
        <a:lstStyle/>
        <a:p>
          <a:pPr>
            <a:defRPr sz="9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Немедицинский персонал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7A-440F-9B30-EADEE3A223E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7A-440F-9B30-EADEE3A223E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D7A-440F-9B30-EADEE3A223ED}"/>
              </c:ext>
            </c:extLst>
          </c:dPt>
          <c:dLbls>
            <c:dLbl>
              <c:idx val="0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A-440F-9B30-EADEE3A223ED}"/>
                </c:ext>
              </c:extLst>
            </c:dLbl>
            <c:dLbl>
              <c:idx val="1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7A-440F-9B30-EADEE3A223ED}"/>
                </c:ext>
              </c:extLst>
            </c:dLbl>
            <c:dLbl>
              <c:idx val="2"/>
              <c:layout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7A-440F-9B30-EADEE3A223ED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Барнаул</c:v>
                </c:pt>
                <c:pt idx="1">
                  <c:v>Бийск</c:v>
                </c:pt>
                <c:pt idx="2">
                  <c:v>Рубцовск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73.599999999999994</c:v>
                </c:pt>
                <c:pt idx="1">
                  <c:v>86.4</c:v>
                </c:pt>
                <c:pt idx="2">
                  <c:v>91.9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7A-440F-9B30-EADEE3A223ED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>
        <c:manualLayout>
          <c:layoutTarget val="inner"/>
          <c:xMode val="edge"/>
          <c:yMode val="edge"/>
          <c:x val="6.7837289262454983E-2"/>
          <c:y val="0.15913663333335434"/>
          <c:w val="0.87175856053032585"/>
          <c:h val="0.703389493472954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ОЭ</c:v>
                </c:pt>
              </c:strCache>
            </c:strRef>
          </c:tx>
          <c:spPr>
            <a:solidFill>
              <a:srgbClr val="00B0F0">
                <a:alpha val="97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20.8</c:v>
                </c:pt>
                <c:pt idx="1">
                  <c:v>18.399999999999999</c:v>
                </c:pt>
                <c:pt idx="2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70-457B-A809-D19D48ABD9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ЦОСР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10.6</c:v>
                </c:pt>
                <c:pt idx="2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BE-48E3-A3D2-01DB2D8F4A84}"/>
            </c:ext>
          </c:extLst>
        </c:ser>
        <c:axId val="179221632"/>
        <c:axId val="179223168"/>
      </c:barChart>
      <c:catAx>
        <c:axId val="179221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223168"/>
        <c:crosses val="autoZero"/>
        <c:auto val="1"/>
        <c:lblAlgn val="ctr"/>
        <c:lblOffset val="100"/>
      </c:catAx>
      <c:valAx>
        <c:axId val="179223168"/>
        <c:scaling>
          <c:orientation val="minMax"/>
          <c:min val="0"/>
        </c:scaling>
        <c:delete val="1"/>
        <c:axPos val="l"/>
        <c:numFmt formatCode="General" sourceLinked="1"/>
        <c:tickLblPos val="none"/>
        <c:crossAx val="1792216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0.20531</cdr:x>
      <cdr:y>0.16974</cdr:y>
    </cdr:from>
    <cdr:to>
      <cdr:x>0.57915</cdr:x>
      <cdr:y>0.30333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29A9F061-7D58-80C0-C1A5-4CE28F87148F}"/>
            </a:ext>
          </a:extLst>
        </cdr:cNvPr>
        <cdr:cNvCxnSpPr/>
      </cdr:nvCxnSpPr>
      <cdr:spPr>
        <a:xfrm xmlns:a="http://schemas.openxmlformats.org/drawingml/2006/main" flipV="1">
          <a:off x="746268" y="522392"/>
          <a:ext cx="1358781" cy="41112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0.88337</cdr:x>
      <cdr:y>0.1731</cdr:y>
    </cdr:from>
    <cdr:to>
      <cdr:x>1</cdr:x>
      <cdr:y>0.42615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01670" y="445044"/>
          <a:ext cx="515155" cy="650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+14,5%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0.81506</cdr:x>
      <cdr:y>0.19338</cdr:y>
    </cdr:from>
    <cdr:to>
      <cdr:x>1</cdr:x>
      <cdr:y>0.34759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56078" y="419922"/>
          <a:ext cx="625383" cy="334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-8,8%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0.81597</cdr:x>
      <cdr:y>0.01011</cdr:y>
    </cdr:from>
    <cdr:to>
      <cdr:x>1</cdr:x>
      <cdr:y>0.2393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26534" y="26713"/>
          <a:ext cx="682579" cy="605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+8,9%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0.01543</cdr:x>
      <cdr:y>0</cdr:y>
    </cdr:from>
    <cdr:to>
      <cdr:x>0.98457</cdr:x>
      <cdr:y>0.17815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38" y="0"/>
          <a:ext cx="4285397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4421875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0.01221</cdr:x>
      <cdr:y>0</cdr:y>
    </cdr:from>
    <cdr:to>
      <cdr:x>1</cdr:x>
      <cdr:y>0.1287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008" y="0"/>
          <a:ext cx="3155723" cy="367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kern="1200" dirty="0">
              <a:solidFill>
                <a:schemeClr val="tx1"/>
              </a:solidFill>
            </a:rPr>
            <a:t>        Динамика объемов КТ, тыс.</a:t>
          </a:r>
        </a:p>
      </cdr:txBody>
    </cdr:sp>
  </cdr:relSizeAnchor>
  <cdr:relSizeAnchor xmlns:cdr="http://schemas.openxmlformats.org/drawingml/2006/chartDrawing">
    <cdr:from>
      <cdr:x>0.85091</cdr:x>
      <cdr:y>0.1366</cdr:y>
    </cdr:from>
    <cdr:to>
      <cdr:x>1</cdr:x>
      <cdr:y>0.26561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718413" y="370168"/>
          <a:ext cx="476318" cy="349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0.45548</cdr:x>
      <cdr:y>0.06108</cdr:y>
    </cdr:from>
    <cdr:to>
      <cdr:x>0.7417</cdr:x>
      <cdr:y>0.3985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455147" y="183282"/>
          <a:ext cx="914400" cy="1012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0.64286</cdr:x>
      <cdr:y>0.16687</cdr:y>
    </cdr:from>
    <cdr:to>
      <cdr:x>0.83482</cdr:x>
      <cdr:y>0.38565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4558" y="579549"/>
          <a:ext cx="553793" cy="759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+15,8%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0.80753</cdr:x>
      <cdr:y>0.04545</cdr:y>
    </cdr:from>
    <cdr:to>
      <cdr:x>1</cdr:x>
      <cdr:y>0.21818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5622" y="128790"/>
          <a:ext cx="592428" cy="489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-4,9%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0.71407</cdr:x>
      <cdr:y>0.67445</cdr:y>
    </cdr:from>
    <cdr:to>
      <cdr:x>0.8053</cdr:x>
      <cdr:y>0.72597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34088914-5642-E883-B802-6A495C346337}"/>
            </a:ext>
          </a:extLst>
        </cdr:cNvPr>
        <cdr:cNvCxnSpPr/>
      </cdr:nvCxnSpPr>
      <cdr:spPr>
        <a:xfrm xmlns:a="http://schemas.openxmlformats.org/drawingml/2006/main" flipV="1">
          <a:off x="5446851" y="3764568"/>
          <a:ext cx="695952" cy="28755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0.7997</cdr:x>
      <cdr:y>0.29649</cdr:y>
    </cdr:from>
    <cdr:to>
      <cdr:x>0.92534</cdr:x>
      <cdr:y>0.40558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26774" y="562997"/>
          <a:ext cx="836888" cy="207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0.13728</cdr:x>
      <cdr:y>0.48155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1A2A9C46-BE93-4A38-E87F-686D745AFC3D}"/>
            </a:ext>
          </a:extLst>
        </cdr:cNvPr>
        <cdr:cNvSpPr txBox="1"/>
      </cdr:nvSpPr>
      <cdr:spPr>
        <a:xfrm xmlns:a="http://schemas.openxmlformats.org/drawingml/2006/main">
          <a:off x="-3259484" y="-6955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kern="1200" dirty="0"/>
            <a:t>Млн. руб. 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0.841</cdr:x>
      <cdr:y>0.06061</cdr:y>
    </cdr:from>
    <cdr:to>
      <cdr:x>1</cdr:x>
      <cdr:y>0.19394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186" y="136487"/>
          <a:ext cx="518629" cy="300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0.84136</cdr:x>
      <cdr:y>0.31021</cdr:y>
    </cdr:from>
    <cdr:to>
      <cdr:x>1</cdr:x>
      <cdr:y>0.46028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44369" y="745393"/>
          <a:ext cx="517445" cy="360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0.82952</cdr:x>
      <cdr:y>0.24053</cdr:y>
    </cdr:from>
    <cdr:to>
      <cdr:x>0.94402</cdr:x>
      <cdr:y>0.41204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05733" y="577967"/>
          <a:ext cx="373488" cy="412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-1,9%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0.01543</cdr:x>
      <cdr:y>0</cdr:y>
    </cdr:from>
    <cdr:to>
      <cdr:x>0.98457</cdr:x>
      <cdr:y>0.17815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38" y="0"/>
          <a:ext cx="4285397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4421875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0.84036</cdr:x>
      <cdr:y>0.21879</cdr:y>
    </cdr:from>
    <cdr:to>
      <cdr:x>1</cdr:x>
      <cdr:y>0.43258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07719" y="483025"/>
          <a:ext cx="723338" cy="471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    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0.1088</cdr:x>
      <cdr:y>0.06944</cdr:y>
    </cdr:from>
    <cdr:to>
      <cdr:x>0.34343</cdr:x>
      <cdr:y>0.20845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497444" y="190500"/>
          <a:ext cx="1072728" cy="381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1pPr>
          <a:lvl2pPr marL="476850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2pPr>
          <a:lvl3pPr marL="953702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3pPr>
          <a:lvl4pPr marL="1430551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4pPr>
          <a:lvl5pPr marL="1907401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5pPr>
          <a:lvl6pPr marL="238425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6pPr>
          <a:lvl7pPr marL="286110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7pPr>
          <a:lvl8pPr marL="3337952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8pPr>
          <a:lvl9pPr marL="381480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9pPr>
        </a:lstStyle>
        <a:p xmlns:a="http://schemas.openxmlformats.org/drawingml/2006/main">
          <a:r>
            <a:rPr lang="ru-RU" dirty="0"/>
            <a:t>66/34 %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0.77251</cdr:x>
      <cdr:y>0.05993</cdr:y>
    </cdr:from>
    <cdr:to>
      <cdr:x>0.93365</cdr:x>
      <cdr:y>0.16479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9256" y="196817"/>
          <a:ext cx="437882" cy="34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</a:t>
          </a:r>
          <a:r>
            <a:rPr lang="ru-RU" sz="1200" b="1" dirty="0"/>
            <a:t>4,0</a:t>
          </a:r>
          <a:r>
            <a:rPr lang="ru-RU" sz="1100" b="1" dirty="0"/>
            <a:t>%</a:t>
          </a:r>
        </a:p>
      </cdr:txBody>
    </cdr:sp>
  </cdr:relSizeAnchor>
  <cdr:relSizeAnchor xmlns:cdr="http://schemas.openxmlformats.org/drawingml/2006/chartDrawing">
    <cdr:from>
      <cdr:x>0.56889</cdr:x>
      <cdr:y>0</cdr:y>
    </cdr:from>
    <cdr:to>
      <cdr:x>0.88444</cdr:x>
      <cdr:y>0.26592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48496" y="-257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0.7809</cdr:x>
      <cdr:y>0.03113</cdr:y>
    </cdr:from>
    <cdr:to>
      <cdr:x>1</cdr:x>
      <cdr:y>0.21401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6834" y="103031"/>
          <a:ext cx="661272" cy="605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+</a:t>
          </a:r>
          <a:r>
            <a:rPr lang="ru-RU" sz="1200" b="1" dirty="0"/>
            <a:t>6,2</a:t>
          </a:r>
          <a:r>
            <a:rPr lang="ru-RU" sz="1100" b="1" dirty="0"/>
            <a:t>%</a:t>
          </a: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0.08264</cdr:x>
      <cdr:y>0</cdr:y>
    </cdr:from>
    <cdr:to>
      <cdr:x>1</cdr:x>
      <cdr:y>1</cdr:y>
    </cdr:to>
    <cdr:sp macro="" textlink="">
      <cdr:nvSpPr>
        <cdr:cNvPr id="2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37EB8EAB-9499-117D-CCFA-3B0B4099A644}"/>
            </a:ext>
          </a:extLst>
        </cdr:cNvPr>
        <cdr:cNvSpPr txBox="1"/>
      </cdr:nvSpPr>
      <cdr:spPr>
        <a:xfrm xmlns:a="http://schemas.openxmlformats.org/drawingml/2006/main">
          <a:off x="325834" y="0"/>
          <a:ext cx="3616985" cy="26377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76850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53702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30551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07401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384253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861103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337952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14803" algn="l" defTabSz="953702" rtl="0" eaLnBrk="1" latinLnBrk="0" hangingPunct="1">
            <a:defRPr sz="1878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266700" indent="-266700" defTabSz="914400">
            <a:lnSpc>
              <a:spcPct val="150000"/>
            </a:lnSpc>
            <a:buFont typeface="Wingdings" pitchFamily="2" charset="2"/>
            <a:buChar char="q"/>
            <a:defRPr/>
          </a:pPr>
          <a:r>
            <a:rPr lang="ru-RU" sz="1400" dirty="0">
              <a:solidFill>
                <a:srgbClr val="0070C0"/>
              </a:solidFill>
            </a:rPr>
            <a:t> </a:t>
          </a:r>
          <a:r>
            <a:rPr lang="ru-RU" sz="1400" b="1" dirty="0">
              <a:solidFill>
                <a:srgbClr val="0070C0"/>
              </a:solidFill>
            </a:rPr>
            <a:t>Централизация зон хранения  уборочного инвентаря (КУИ) </a:t>
          </a:r>
        </a:p>
        <a:p xmlns:a="http://schemas.openxmlformats.org/drawingml/2006/main">
          <a:pPr marL="266700" indent="-266700" defTabSz="914400">
            <a:lnSpc>
              <a:spcPct val="150000"/>
            </a:lnSpc>
            <a:buFont typeface="Wingdings" pitchFamily="2" charset="2"/>
            <a:buChar char="q"/>
            <a:defRPr/>
          </a:pPr>
          <a:r>
            <a:rPr lang="ru-RU" sz="1400" b="1" dirty="0">
              <a:solidFill>
                <a:srgbClr val="0070C0"/>
              </a:solidFill>
            </a:rPr>
            <a:t> Высвобождение уборочного инвентаря</a:t>
          </a:r>
        </a:p>
        <a:p xmlns:a="http://schemas.openxmlformats.org/drawingml/2006/main">
          <a:pPr marL="266700" indent="-266700" defTabSz="914400">
            <a:lnSpc>
              <a:spcPct val="150000"/>
            </a:lnSpc>
            <a:buFont typeface="Wingdings" pitchFamily="2" charset="2"/>
            <a:buChar char="q"/>
            <a:defRPr/>
          </a:pPr>
          <a:r>
            <a:rPr lang="ru-RU" sz="1400" b="1" dirty="0">
              <a:solidFill>
                <a:srgbClr val="0070C0"/>
              </a:solidFill>
            </a:rPr>
            <a:t> Централизованное хранение белья и глажка специализированной одежды, в   т.ч. г. Бийск и г. </a:t>
          </a:r>
          <a:r>
            <a:rPr lang="ru-RU" sz="1400" b="1" dirty="0" smtClean="0">
              <a:solidFill>
                <a:srgbClr val="0070C0"/>
              </a:solidFill>
            </a:rPr>
            <a:t>Рубцовск</a:t>
          </a:r>
          <a:endParaRPr kumimoji="0" lang="ru-RU" sz="1400" b="1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Roboto"/>
            <a:cs typeface="Arial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0.4303</cdr:x>
      <cdr:y>0.64139</cdr:y>
    </cdr:from>
    <cdr:to>
      <cdr:x>0.52436</cdr:x>
      <cdr:y>0.80925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0A9319D-7F4B-86B5-A10F-2A081C0E4B0F}"/>
            </a:ext>
          </a:extLst>
        </cdr:cNvPr>
        <cdr:cNvSpPr txBox="1"/>
      </cdr:nvSpPr>
      <cdr:spPr>
        <a:xfrm xmlns:a="http://schemas.openxmlformats.org/drawingml/2006/main">
          <a:off x="1566229" y="1566245"/>
          <a:ext cx="342353" cy="4099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kern="1200" dirty="0">
              <a:solidFill>
                <a:srgbClr val="C00000"/>
              </a:solidFill>
            </a:rPr>
            <a:t>1,29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0.78326</cdr:x>
      <cdr:y>0.26408</cdr:y>
    </cdr:from>
    <cdr:to>
      <cdr:x>1</cdr:x>
      <cdr:y>0.36658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714017" y="954235"/>
          <a:ext cx="1210909" cy="370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boto"/>
            </a:defRPr>
          </a:lvl1pPr>
          <a:lvl2pPr marL="457200" indent="0">
            <a:defRPr sz="1100">
              <a:latin typeface="Roboto"/>
            </a:defRPr>
          </a:lvl2pPr>
          <a:lvl3pPr marL="914400" indent="0">
            <a:defRPr sz="1100">
              <a:latin typeface="Roboto"/>
            </a:defRPr>
          </a:lvl3pPr>
          <a:lvl4pPr marL="1371600" indent="0">
            <a:defRPr sz="1100">
              <a:latin typeface="Roboto"/>
            </a:defRPr>
          </a:lvl4pPr>
          <a:lvl5pPr marL="1828800" indent="0">
            <a:defRPr sz="1100">
              <a:latin typeface="Roboto"/>
            </a:defRPr>
          </a:lvl5pPr>
          <a:lvl6pPr marL="2286000" indent="0">
            <a:defRPr sz="1100">
              <a:latin typeface="Roboto"/>
            </a:defRPr>
          </a:lvl6pPr>
          <a:lvl7pPr marL="2743200" indent="0">
            <a:defRPr sz="1100">
              <a:latin typeface="Roboto"/>
            </a:defRPr>
          </a:lvl7pPr>
          <a:lvl8pPr marL="3200400" indent="0">
            <a:defRPr sz="1100">
              <a:latin typeface="Roboto"/>
            </a:defRPr>
          </a:lvl8pPr>
          <a:lvl9pPr marL="3657600" indent="0">
            <a:defRPr sz="1100">
              <a:latin typeface="Roboto"/>
            </a:defRPr>
          </a:lvl9pPr>
        </a:lstStyle>
        <a:p xmlns:a="http://schemas.openxmlformats.org/drawingml/2006/main">
          <a:endParaRPr lang="ru-RU" sz="1400" b="1" u="sng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0.12066</cdr:x>
      <cdr:y>0.15237</cdr:y>
    </cdr:from>
    <cdr:to>
      <cdr:x>0.38916</cdr:x>
      <cdr:y>0.35256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31106" y="329994"/>
          <a:ext cx="1181849" cy="433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u="sng" dirty="0">
              <a:solidFill>
                <a:srgbClr val="0070C0"/>
              </a:solidFill>
            </a:rPr>
            <a:t>Краевой бюджет</a:t>
          </a:r>
        </a:p>
      </cdr:txBody>
    </cdr:sp>
  </cdr:relSizeAnchor>
  <cdr:relSizeAnchor xmlns:cdr="http://schemas.openxmlformats.org/drawingml/2006/chartDrawing">
    <cdr:from>
      <cdr:x>0.77081</cdr:x>
      <cdr:y>0.20357</cdr:y>
    </cdr:from>
    <cdr:to>
      <cdr:x>0.92176</cdr:x>
      <cdr:y>0.28296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92841" y="440881"/>
          <a:ext cx="664432" cy="171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Roboto"/>
            </a:defRPr>
          </a:lvl1pPr>
          <a:lvl2pPr marL="457200" indent="0">
            <a:defRPr sz="1100">
              <a:latin typeface="Roboto"/>
            </a:defRPr>
          </a:lvl2pPr>
          <a:lvl3pPr marL="914400" indent="0">
            <a:defRPr sz="1100">
              <a:latin typeface="Roboto"/>
            </a:defRPr>
          </a:lvl3pPr>
          <a:lvl4pPr marL="1371600" indent="0">
            <a:defRPr sz="1100">
              <a:latin typeface="Roboto"/>
            </a:defRPr>
          </a:lvl4pPr>
          <a:lvl5pPr marL="1828800" indent="0">
            <a:defRPr sz="1100">
              <a:latin typeface="Roboto"/>
            </a:defRPr>
          </a:lvl5pPr>
          <a:lvl6pPr marL="2286000" indent="0">
            <a:defRPr sz="1100">
              <a:latin typeface="Roboto"/>
            </a:defRPr>
          </a:lvl6pPr>
          <a:lvl7pPr marL="2743200" indent="0">
            <a:defRPr sz="1100">
              <a:latin typeface="Roboto"/>
            </a:defRPr>
          </a:lvl7pPr>
          <a:lvl8pPr marL="3200400" indent="0">
            <a:defRPr sz="1100">
              <a:latin typeface="Roboto"/>
            </a:defRPr>
          </a:lvl8pPr>
          <a:lvl9pPr marL="3657600" indent="0">
            <a:defRPr sz="1100">
              <a:latin typeface="Roboto"/>
            </a:defRPr>
          </a:lvl9pPr>
        </a:lstStyle>
        <a:p xmlns:a="http://schemas.openxmlformats.org/drawingml/2006/main">
          <a:r>
            <a:rPr lang="ru-RU" sz="1400" b="1" u="sng" dirty="0" err="1">
              <a:solidFill>
                <a:schemeClr val="accent1"/>
              </a:solidFill>
            </a:rPr>
            <a:t>Внебюджет</a:t>
          </a:r>
          <a:endParaRPr lang="ru-RU" sz="1400" b="1" u="sng" dirty="0">
            <a:solidFill>
              <a:schemeClr val="accent1"/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0.40398</cdr:x>
      <cdr:y>0.29605</cdr:y>
    </cdr:from>
    <cdr:to>
      <cdr:x>0.5</cdr:x>
      <cdr:y>0.39236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23B69A6-3895-4708-2EF2-4F3077F233C6}"/>
            </a:ext>
          </a:extLst>
        </cdr:cNvPr>
        <cdr:cNvSpPr txBox="1"/>
      </cdr:nvSpPr>
      <cdr:spPr>
        <a:xfrm xmlns:a="http://schemas.openxmlformats.org/drawingml/2006/main">
          <a:off x="2166792" y="1001570"/>
          <a:ext cx="515015" cy="325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kern="1200" dirty="0">
              <a:solidFill>
                <a:schemeClr val="tx2"/>
              </a:solidFill>
            </a:rPr>
            <a:t>85,2 %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0.4986</cdr:x>
      <cdr:y>0.40212</cdr:y>
    </cdr:from>
    <cdr:to>
      <cdr:x>0.65309</cdr:x>
      <cdr:y>0.54784</cdr:y>
    </cdr:to>
    <cdr:sp macro="" textlink="">
      <cdr:nvSpPr>
        <cdr:cNvPr id="4" name="TextBox 26"/>
        <cdr:cNvSpPr txBox="1"/>
      </cdr:nvSpPr>
      <cdr:spPr>
        <a:xfrm xmlns:a="http://schemas.openxmlformats.org/drawingml/2006/main">
          <a:off x="1643866" y="1273996"/>
          <a:ext cx="50936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1pPr>
          <a:lvl2pPr marL="476850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2pPr>
          <a:lvl3pPr marL="953702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3pPr>
          <a:lvl4pPr marL="1430551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4pPr>
          <a:lvl5pPr marL="1907401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5pPr>
          <a:lvl6pPr marL="238425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6pPr>
          <a:lvl7pPr marL="286110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7pPr>
          <a:lvl8pPr marL="3337952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8pPr>
          <a:lvl9pPr marL="3814803" algn="l" defTabSz="953702" rtl="0" eaLnBrk="1" latinLnBrk="0" hangingPunct="1">
            <a:defRPr sz="1878" kern="1200">
              <a:solidFill>
                <a:srgbClr val="262626"/>
              </a:solidFill>
              <a:latin typeface="Roboto"/>
            </a:defRPr>
          </a:lvl9pPr>
        </a:lstStyle>
        <a:p xmlns:a="http://schemas.openxmlformats.org/drawingml/2006/main">
          <a:r>
            <a:rPr lang="ru-RU" sz="1200" dirty="0">
              <a:solidFill>
                <a:srgbClr val="FF0000"/>
              </a:solidFill>
            </a:rPr>
            <a:t>. </a:t>
          </a:r>
          <a:r>
            <a:rPr lang="ru-RU" sz="1200" b="1" dirty="0">
              <a:solidFill>
                <a:srgbClr val="FF0000"/>
              </a:solidFill>
            </a:rPr>
            <a:t>10,6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0.76229</cdr:x>
      <cdr:y>0.42044</cdr:y>
    </cdr:from>
    <cdr:to>
      <cdr:x>1</cdr:x>
      <cdr:y>0.78457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6716" y="10557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0.87164</cdr:x>
      <cdr:y>0.46413</cdr:y>
    </cdr:from>
    <cdr:to>
      <cdr:x>1</cdr:x>
      <cdr:y>0.6025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52980" y="1165520"/>
          <a:ext cx="493776" cy="347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0.855</cdr:x>
      <cdr:y>0.50783</cdr:y>
    </cdr:from>
    <cdr:to>
      <cdr:x>1</cdr:x>
      <cdr:y>0.60614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88972" y="1275248"/>
          <a:ext cx="557784" cy="246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+88,9%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0.8049</cdr:x>
      <cdr:y>0.0748</cdr:y>
    </cdr:from>
    <cdr:to>
      <cdr:x>0.9639</cdr:x>
      <cdr:y>0.20813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8059" y="168449"/>
          <a:ext cx="588286" cy="300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-8,2</a:t>
          </a:r>
          <a:r>
            <a:rPr lang="ru-RU" sz="1100" b="1" dirty="0"/>
            <a:t>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0.01543</cdr:x>
      <cdr:y>0</cdr:y>
    </cdr:from>
    <cdr:to>
      <cdr:x>0.98457</cdr:x>
      <cdr:y>0.17815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38" y="0"/>
          <a:ext cx="4285397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0.17815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4421875" cy="44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0.09259</cdr:x>
      <cdr:y>4.11641E-7</cdr:y>
    </cdr:from>
    <cdr:to>
      <cdr:x>0.97222</cdr:x>
      <cdr:y>0.1236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9531" y="1"/>
          <a:ext cx="3985653" cy="300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kern="1200" dirty="0">
              <a:solidFill>
                <a:schemeClr val="tx1"/>
              </a:solidFill>
            </a:rPr>
            <a:t>Динамика объемов КТ и МРТ, тыс.</a:t>
          </a:r>
        </a:p>
      </cdr:txBody>
    </cdr:sp>
  </cdr:relSizeAnchor>
  <cdr:relSizeAnchor xmlns:cdr="http://schemas.openxmlformats.org/drawingml/2006/chartDrawing">
    <cdr:from>
      <cdr:x>0.87481</cdr:x>
      <cdr:y>0.35526</cdr:y>
    </cdr:from>
    <cdr:to>
      <cdr:x>1</cdr:x>
      <cdr:y>0.45842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63835" y="881743"/>
          <a:ext cx="567221" cy="256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- </a:t>
          </a:r>
          <a:r>
            <a:rPr lang="en-US" sz="1200" b="1" dirty="0"/>
            <a:t>2</a:t>
          </a:r>
          <a:r>
            <a:rPr lang="ru-RU" sz="1200" b="1" dirty="0"/>
            <a:t>5,5%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0.66591</cdr:x>
      <cdr:y>0.26412</cdr:y>
    </cdr:from>
    <cdr:to>
      <cdr:x>1</cdr:x>
      <cdr:y>0.51624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8425" y="9579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0.73352</cdr:x>
      <cdr:y>0.19389</cdr:y>
    </cdr:from>
    <cdr:to>
      <cdr:x>0.97614</cdr:x>
      <cdr:y>0.31395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7663" y="703218"/>
          <a:ext cx="664048" cy="435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/>
            <a:t>+ </a:t>
          </a:r>
          <a:r>
            <a:rPr lang="en-US" b="1" dirty="0"/>
            <a:t>18</a:t>
          </a:r>
          <a:r>
            <a:rPr lang="en-US" sz="1200" b="1" dirty="0"/>
            <a:t>%</a:t>
          </a:r>
          <a:endParaRPr lang="ru-RU" sz="12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0.841</cdr:x>
      <cdr:y>0</cdr:y>
    </cdr:from>
    <cdr:to>
      <cdr:x>1</cdr:x>
      <cdr:y>0.13333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07565" y="-33330"/>
          <a:ext cx="588286" cy="300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0.66591</cdr:x>
      <cdr:y>0.26412</cdr:y>
    </cdr:from>
    <cdr:to>
      <cdr:x>1</cdr:x>
      <cdr:y>0.51624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08425" y="9579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0.73352</cdr:x>
      <cdr:y>0.19389</cdr:y>
    </cdr:from>
    <cdr:to>
      <cdr:x>0.88068</cdr:x>
      <cdr:y>0.31395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7673" y="703201"/>
          <a:ext cx="402781" cy="435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0.69823</cdr:x>
      <cdr:y>0.12256</cdr:y>
    </cdr:from>
    <cdr:to>
      <cdr:x>0.93352</cdr:x>
      <cdr:y>0.22555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34454" y="367838"/>
          <a:ext cx="618175" cy="309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/>
            <a:t>-</a:t>
          </a:r>
          <a:r>
            <a:rPr lang="ru-RU" sz="1100" b="1" dirty="0"/>
            <a:t>43,7%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98475" y="1241425"/>
            <a:ext cx="5800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972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631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595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61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101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4696178"/>
            <a:ext cx="5619432" cy="398963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ru-RU" sz="1400" b="1" dirty="0"/>
              <a:t>202</a:t>
            </a:r>
            <a:r>
              <a:rPr lang="en-US" sz="1400" b="1" dirty="0"/>
              <a:t>5</a:t>
            </a:r>
            <a:r>
              <a:rPr lang="ru-RU" sz="1400" b="1" dirty="0"/>
              <a:t> год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Увеличение доходов на </a:t>
            </a:r>
            <a:r>
              <a:rPr lang="ru-RU" sz="1400" b="1" dirty="0"/>
              <a:t>44,5% </a:t>
            </a:r>
            <a:r>
              <a:rPr lang="ru-RU" sz="1400" dirty="0"/>
              <a:t>в связи с увеличением: стоимости услуг, количества оказанных услуг, присоединения площадок.  По </a:t>
            </a:r>
            <a:r>
              <a:rPr lang="ru-RU" sz="1400" dirty="0" err="1"/>
              <a:t>Барнау</a:t>
            </a:r>
            <a:r>
              <a:rPr lang="ru-RU" sz="1400" dirty="0"/>
              <a:t>     ДМС (рост на 21%), количества пациентов по диспансеризации госслужащих (рост на 30%); 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Доля дохода г. Барнаула составляет </a:t>
            </a:r>
            <a:r>
              <a:rPr lang="ru-RU" sz="1400" b="1" dirty="0"/>
              <a:t>77%, динамика по Барнаулу – 11,5 %</a:t>
            </a:r>
            <a:endParaRPr lang="en-US" sz="1400" dirty="0"/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Увеличение количества пациентов на </a:t>
            </a:r>
            <a:r>
              <a:rPr lang="ru-RU" sz="1400" b="1" dirty="0"/>
              <a:t>47%</a:t>
            </a:r>
            <a:r>
              <a:rPr lang="ru-RU" sz="1400" dirty="0"/>
              <a:t>;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Снижение количества услуг на </a:t>
            </a:r>
            <a:r>
              <a:rPr lang="ru-RU" sz="1400" b="1" dirty="0"/>
              <a:t>9.5% </a:t>
            </a:r>
            <a:r>
              <a:rPr lang="ru-RU" sz="1400" dirty="0"/>
              <a:t>в расчете на 1 пациента.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6719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712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10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472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6699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707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98475" y="1241425"/>
            <a:ext cx="2900363" cy="1674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7" y="3101786"/>
            <a:ext cx="5438140" cy="6019635"/>
          </a:xfrm>
        </p:spPr>
        <p:txBody>
          <a:bodyPr/>
          <a:lstStyle/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defRPr/>
            </a:pPr>
            <a:r>
              <a:rPr lang="ru-RU" sz="1200" dirty="0">
                <a:latin typeface="Roboto"/>
                <a:ea typeface="Calibri" pitchFamily="34" charset="0"/>
                <a:cs typeface="Times New Roman" pitchFamily="18" charset="0"/>
              </a:rPr>
              <a:t>Повышение финансовой устойчивости: дополнительно лицензия на первичную медико-санитарную. Помощь по профилю офтальмологи в условия дневного стационара, спортивной медицине, профилактическим осмотрам в Рубцовске. Расширили аккредитацию по видам деятельности с источниками  ионизирующего излучения, дополнив ее разрешением на проведение  дозиметрического контроля  средств индивидуальной защиты , получили лицензию на проектирование источников ионизирующего излучения.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defRPr/>
            </a:pPr>
            <a:r>
              <a:rPr lang="ru-RU" sz="1200" dirty="0">
                <a:latin typeface="Roboto"/>
                <a:ea typeface="Calibri" pitchFamily="34" charset="0"/>
                <a:cs typeface="Times New Roman" pitchFamily="18" charset="0"/>
              </a:rPr>
              <a:t>Среди новых услуг ввели полный пакет профилактических осмотров, повысив свою конкурентность в частит привлечения работодателей для проведения профосмотров. Введено в тарифное соглашение дополнительно 2 услуги в функциональной и 10 в лабораторной диагностике. Появление таких услуг в деятельности центра дало возможность и для выхода во внебюджетный сегмент. Постоянно шла работа с прейскурантом, его обновление, дополнение, выработка единых подходов к </a:t>
            </a:r>
            <a:r>
              <a:rPr lang="ru-RU" sz="1200" dirty="0" err="1">
                <a:latin typeface="Roboto"/>
                <a:ea typeface="Calibri" pitchFamily="34" charset="0"/>
                <a:cs typeface="Times New Roman" pitchFamily="18" charset="0"/>
              </a:rPr>
              <a:t>формировааию</a:t>
            </a:r>
            <a:r>
              <a:rPr lang="ru-RU" sz="1200" dirty="0">
                <a:latin typeface="Roboto"/>
                <a:ea typeface="Calibri" pitchFamily="34" charset="0"/>
                <a:cs typeface="Times New Roman" pitchFamily="18" charset="0"/>
              </a:rPr>
              <a:t> цены Привлечение социальных выплат за оказание некоторых услуг	 </a:t>
            </a:r>
          </a:p>
          <a:p>
            <a:pPr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defRPr/>
            </a:pPr>
            <a:r>
              <a:rPr lang="ru-RU" sz="1200" dirty="0">
                <a:latin typeface="Roboto"/>
                <a:ea typeface="Calibri" pitchFamily="34" charset="0"/>
                <a:cs typeface="Times New Roman" pitchFamily="18" charset="0"/>
              </a:rPr>
              <a:t>Реализация проекта по профилактике слепоты у пациентов с сахарным диабетом совместно с </a:t>
            </a:r>
            <a:r>
              <a:rPr lang="ru-RU" sz="1200" dirty="0" err="1">
                <a:latin typeface="Roboto"/>
                <a:ea typeface="Calibri" pitchFamily="34" charset="0"/>
                <a:cs typeface="Times New Roman" pitchFamily="18" charset="0"/>
              </a:rPr>
              <a:t>Ретинофондом</a:t>
            </a:r>
            <a:r>
              <a:rPr lang="ru-RU" sz="1200" dirty="0">
                <a:latin typeface="Roboto"/>
                <a:ea typeface="Calibri" pitchFamily="34" charset="0"/>
                <a:cs typeface="Times New Roman" pitchFamily="18" charset="0"/>
              </a:rPr>
              <a:t>, р</a:t>
            </a:r>
            <a:r>
              <a:rPr lang="ru-RU" sz="1200" dirty="0">
                <a:latin typeface="Roboto"/>
              </a:rPr>
              <a:t>еализация проекта совместно с АГМУ</a:t>
            </a:r>
            <a:r>
              <a:rPr lang="en-US" sz="1200" dirty="0">
                <a:latin typeface="Roboto"/>
              </a:rPr>
              <a:t> в </a:t>
            </a:r>
            <a:r>
              <a:rPr lang="en-US" sz="1200" dirty="0" err="1">
                <a:latin typeface="Roboto"/>
              </a:rPr>
              <a:t>области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развития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применения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методов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искусственного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интеллекта</a:t>
            </a:r>
            <a:r>
              <a:rPr lang="en-US" sz="1200" dirty="0">
                <a:latin typeface="Roboto"/>
              </a:rPr>
              <a:t> и </a:t>
            </a:r>
            <a:r>
              <a:rPr lang="en-US" sz="1200" dirty="0" err="1">
                <a:latin typeface="Roboto"/>
              </a:rPr>
              <a:t>внедрения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цифровых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технологий</a:t>
            </a:r>
            <a:r>
              <a:rPr lang="en-US" sz="1200" dirty="0">
                <a:latin typeface="Roboto"/>
              </a:rPr>
              <a:t> в </a:t>
            </a:r>
            <a:r>
              <a:rPr lang="en-US" sz="1200" dirty="0" err="1">
                <a:latin typeface="Roboto"/>
              </a:rPr>
              <a:t>отрасль</a:t>
            </a:r>
            <a:r>
              <a:rPr lang="en-US" sz="1200" dirty="0">
                <a:latin typeface="Roboto"/>
              </a:rPr>
              <a:t> «</a:t>
            </a:r>
            <a:r>
              <a:rPr lang="en-US" sz="1200" dirty="0" err="1">
                <a:latin typeface="Roboto"/>
              </a:rPr>
              <a:t>Здравоохранение</a:t>
            </a:r>
            <a:r>
              <a:rPr lang="en-US" sz="1200" dirty="0">
                <a:latin typeface="Roboto"/>
              </a:rPr>
              <a:t>» </a:t>
            </a:r>
            <a:r>
              <a:rPr lang="en-US" sz="1200" dirty="0" err="1">
                <a:latin typeface="Roboto"/>
              </a:rPr>
              <a:t>на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территории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Российской</a:t>
            </a:r>
            <a:r>
              <a:rPr lang="en-US" sz="1200" dirty="0">
                <a:latin typeface="Roboto"/>
              </a:rPr>
              <a:t> </a:t>
            </a:r>
            <a:r>
              <a:rPr lang="en-US" sz="1200" dirty="0" err="1">
                <a:latin typeface="Roboto"/>
              </a:rPr>
              <a:t>Федерации</a:t>
            </a:r>
            <a:r>
              <a:rPr lang="ru-RU" sz="1200" dirty="0">
                <a:latin typeface="Roboto"/>
              </a:rPr>
              <a:t>;</a:t>
            </a:r>
            <a:endParaRPr lang="ru-RU" sz="1200" dirty="0">
              <a:latin typeface="Roboto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835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24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101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065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023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087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4650" y="485775"/>
            <a:ext cx="4411663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74650" y="3151594"/>
            <a:ext cx="5438140" cy="3908614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C00000"/>
                </a:solidFill>
                <a:latin typeface="Roboto"/>
              </a:rPr>
              <a:t>Было 13 </a:t>
            </a:r>
            <a:r>
              <a:rPr lang="ru-RU" sz="1200" dirty="0">
                <a:latin typeface="Roboto"/>
              </a:rPr>
              <a:t>заведующих, старших и кастелянш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06666"/>
                </a:solidFill>
                <a:latin typeface="Roboto"/>
              </a:rPr>
              <a:t>Стало 1</a:t>
            </a:r>
            <a:r>
              <a:rPr lang="ru-RU" sz="1200" dirty="0">
                <a:latin typeface="Roboto"/>
              </a:rPr>
              <a:t> старшая медсестра </a:t>
            </a:r>
            <a:r>
              <a:rPr lang="ru-RU" sz="1200" dirty="0">
                <a:solidFill>
                  <a:srgbClr val="006666"/>
                </a:solidFill>
                <a:latin typeface="Roboto"/>
              </a:rPr>
              <a:t>и 3 </a:t>
            </a:r>
            <a:r>
              <a:rPr lang="ru-RU" sz="1200" dirty="0">
                <a:latin typeface="Roboto"/>
              </a:rPr>
              <a:t>сестры-хозяйки, 1 кастелянша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Roboto"/>
                <a:cs typeface="Arial" pitchFamily="34" charset="0"/>
              </a:rPr>
              <a:t>Изменились система стимулирования. Раньше это было трудоустройство на вакантную </a:t>
            </a:r>
            <a:r>
              <a:rPr lang="ru-RU" sz="1200" dirty="0" err="1">
                <a:latin typeface="Roboto"/>
                <a:cs typeface="Arial" pitchFamily="34" charset="0"/>
              </a:rPr>
              <a:t>стаку</a:t>
            </a:r>
            <a:r>
              <a:rPr lang="ru-RU" sz="1200" dirty="0">
                <a:latin typeface="Roboto"/>
                <a:cs typeface="Arial" pitchFamily="34" charset="0"/>
              </a:rPr>
              <a:t> с непонятным распределением объема работы, сейчас стимулирование идет за 1 квадратный метр из расчета – 40. руб. (вместо 17)</a:t>
            </a:r>
          </a:p>
          <a:p>
            <a:pPr marL="0" marR="0" lvl="0" indent="0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262626"/>
              </a:solidFill>
              <a:latin typeface="Roboto"/>
            </a:endParaRP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Централизация зон хранения уборочного инвентаря: Барнаул: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Было 23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служебных комнаты, 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Стало 8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КУИ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Организовано в 2025 году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г.Бийск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: 4 КУИ 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г.Рубцовск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: 4 КУИ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Высвобождение уборочного инвентаря на сумму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185 306,46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, передано: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 Бийск 148 829,36; г. Рубцовск 36 477,10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Было 13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служебных комнат,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Стало 1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материальная комната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Модель реализована -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г.Бийск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и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г.Рубцовск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с 04.2025</a:t>
            </a:r>
          </a:p>
          <a:p>
            <a:pPr marL="0" marR="0" lvl="0" indent="0" algn="just" defTabSz="91444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Было 15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гладильных досок и утюгов,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Стало 1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паровая ротационная кабина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гладильных доски и 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утюга.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Передано г. Бийск: 1 утюг, 1 гладильная доска, автоматическая сушильная машина.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225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46384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3911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076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01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798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4675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212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28955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417513"/>
            <a:ext cx="4219575" cy="24368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768" y="3002844"/>
            <a:ext cx="5438140" cy="5682964"/>
          </a:xfrm>
        </p:spPr>
        <p:txBody>
          <a:bodyPr/>
          <a:lstStyle/>
          <a:p>
            <a:pPr marL="0" algn="l" rtl="0" eaLnBrk="1" fontAlgn="ctr" latinLnBrk="0" hangingPunct="1">
              <a:lnSpc>
                <a:spcPct val="115000"/>
              </a:lnSpc>
              <a:buNone/>
            </a:pPr>
            <a:r>
              <a:rPr lang="ru-RU" sz="1400" b="1" i="0" u="none" strike="noStrike" kern="1200" dirty="0" err="1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итически</a:t>
            </a:r>
            <a:r>
              <a:rPr lang="ru-RU" sz="1400" b="1" i="0" u="none" strike="noStrike" kern="12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важно для поиск. </a:t>
            </a:r>
            <a:endParaRPr lang="ru-RU" sz="3200" b="0" i="0" u="none" strike="noStrike" dirty="0">
              <a:effectLst/>
              <a:latin typeface="Arial" panose="020B0604020202020204" pitchFamily="34" charset="0"/>
            </a:endParaRPr>
          </a:p>
          <a:p>
            <a:pPr fontAlgn="ctr"/>
            <a:r>
              <a:rPr lang="ru-RU" sz="1100" b="1" dirty="0"/>
              <a:t>Стабильно высокий результат. Центр удерживает высокий балл, что критически важно для привлечения пациентов через поиск. </a:t>
            </a:r>
            <a:endParaRPr lang="ru-RU" sz="1100" dirty="0"/>
          </a:p>
          <a:p>
            <a:r>
              <a:rPr lang="ru-RU" sz="1100" b="1" dirty="0"/>
              <a:t>Значимый прогресс! Рост почти на целый балл свидетельствует об улучшении восприятия центра на ключевой навигационной платформе. </a:t>
            </a:r>
            <a:r>
              <a:rPr lang="ru-RU" sz="1100" dirty="0"/>
              <a:t>Прямое следствие работы с отзывами.</a:t>
            </a:r>
          </a:p>
          <a:p>
            <a:r>
              <a:rPr lang="ru-RU" sz="1100" b="1" i="0" u="none" strike="noStrike" kern="12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r>
              <a:rPr lang="ru-RU" sz="1100" b="1" dirty="0"/>
              <a:t>Положительные</a:t>
            </a:r>
          </a:p>
          <a:p>
            <a:r>
              <a:rPr lang="ru-RU" sz="1100" dirty="0"/>
              <a:t>Высокая квалификация и компетентность специалистов.</a:t>
            </a:r>
          </a:p>
          <a:p>
            <a:r>
              <a:rPr lang="ru-RU" sz="1100" dirty="0"/>
              <a:t>Внимательный  подход к диагностике и консультации.</a:t>
            </a:r>
            <a:endParaRPr lang="en-US" sz="1100" dirty="0"/>
          </a:p>
          <a:p>
            <a:r>
              <a:rPr lang="ru-RU" sz="1100" dirty="0"/>
              <a:t>Способность решать сложные случаи, ставить точные диагнозы.</a:t>
            </a:r>
            <a:endParaRPr lang="en-US" sz="1100" dirty="0"/>
          </a:p>
          <a:p>
            <a:r>
              <a:rPr lang="ru-RU" sz="1100" dirty="0"/>
              <a:t>Доброжелательное и человечное отношение к пациентам.</a:t>
            </a:r>
          </a:p>
          <a:p>
            <a:r>
              <a:rPr lang="ru-RU" sz="1100" dirty="0"/>
              <a:t>Разъяснение диагноза и плана лечения доступным языком. </a:t>
            </a:r>
            <a:br>
              <a:rPr lang="ru-RU" sz="1100" dirty="0"/>
            </a:br>
            <a:r>
              <a:rPr lang="ru-RU" sz="1100" dirty="0"/>
              <a:t>Удобная онлайн-запись через личный кабинет.</a:t>
            </a:r>
          </a:p>
          <a:p>
            <a:r>
              <a:rPr lang="ru-RU" sz="1100" dirty="0"/>
              <a:t>Современное оборудование и технологии диагностики.</a:t>
            </a:r>
          </a:p>
          <a:p>
            <a:r>
              <a:rPr lang="ru-RU" sz="1100" dirty="0"/>
              <a:t>Комплексный подход: возможность пройти обследования и консультации в одном месте. Чистота и порядок в помещениях.</a:t>
            </a:r>
          </a:p>
          <a:p>
            <a:endParaRPr lang="ru-RU" sz="1100" b="1" dirty="0"/>
          </a:p>
          <a:p>
            <a:r>
              <a:rPr lang="ru-RU" sz="1100" b="1" dirty="0"/>
              <a:t>Отрицательные:</a:t>
            </a:r>
          </a:p>
          <a:p>
            <a:r>
              <a:rPr lang="ru-RU" sz="1100" dirty="0"/>
              <a:t>Сервис  – 36 (25%) Хамство охраны, некомпетентность администраторов, грубость младшего медперсонала.</a:t>
            </a:r>
            <a:br>
              <a:rPr lang="ru-RU" sz="1100" dirty="0"/>
            </a:br>
            <a:endParaRPr lang="ru-RU" sz="1100" dirty="0"/>
          </a:p>
          <a:p>
            <a:r>
              <a:rPr lang="ru-RU" sz="1100" dirty="0"/>
              <a:t>Врачи/качество -  50 (35%) Некомпетентность, грубость, невнимание к пациенту, ошибочные диагнозы, болезненные процедуры, отсутствие преемственности лечения.</a:t>
            </a:r>
            <a:br>
              <a:rPr lang="ru-RU" sz="1100" dirty="0"/>
            </a:br>
            <a:endParaRPr lang="ru-RU" sz="1100" dirty="0"/>
          </a:p>
          <a:p>
            <a:r>
              <a:rPr lang="ru-RU" sz="1100" dirty="0"/>
              <a:t>Колл-центр – 29 (20%) Грубость в колл-центре, некомпетентность, невозможность дозвониться.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Регистратура – 14 (10%) Очереди в регистратуре, гардероб, неудобный формат выдачи результатов (только диск). </a:t>
            </a:r>
            <a:br>
              <a:rPr lang="ru-RU" sz="1100" dirty="0"/>
            </a:br>
            <a:r>
              <a:rPr lang="ru-RU" sz="1100" dirty="0"/>
              <a:t/>
            </a:r>
            <a:br>
              <a:rPr lang="ru-RU" sz="1100" dirty="0"/>
            </a:br>
            <a:r>
              <a:rPr lang="ru-RU" sz="1100" dirty="0"/>
              <a:t>Прочие – 14 (10%) Резкий рост цен, отсутствие парковки, неудачные нововведения (QR-коды для входа).</a:t>
            </a:r>
          </a:p>
          <a:p>
            <a:pPr marL="0" algn="l" rtl="0" eaLnBrk="1" fontAlgn="ctr" latinLnBrk="0" hangingPunct="1">
              <a:lnSpc>
                <a:spcPct val="115000"/>
              </a:lnSpc>
              <a:buNone/>
            </a:pPr>
            <a:r>
              <a:rPr lang="ru-RU" sz="1400" b="1" i="0" u="none" strike="noStrike" kern="12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значительное снижение. Позиция сильная.</a:t>
            </a:r>
            <a:endParaRPr lang="ru-RU" sz="3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15000"/>
              </a:lnSpc>
              <a:buNone/>
            </a:pPr>
            <a:r>
              <a:rPr lang="ru-RU" sz="1400" b="1" i="0" u="none" strike="noStrike" kern="12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Небольшое снижение. </a:t>
            </a:r>
            <a:endParaRPr lang="ru-RU" sz="3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>
              <a:lnSpc>
                <a:spcPct val="115000"/>
              </a:lnSpc>
              <a:buNone/>
            </a:pPr>
            <a:r>
              <a:rPr lang="ru-RU" sz="1400" b="1" i="0" u="none" strike="noStrike" kern="120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Зона стагнации. Рейтинг остается низким относительно других площадок т.к. , из за санкций у нас нет возможности работать с личным кабинетом.</a:t>
            </a:r>
            <a:endParaRPr lang="ru-RU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925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Создание единого организма для координации производственной, научной и других видов деятельности;</a:t>
            </a:r>
          </a:p>
          <a:p>
            <a:r>
              <a:rPr lang="ru-RU" dirty="0"/>
              <a:t>решение совместных экономических и социальных проблем.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36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61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848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974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7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673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63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2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xmlns="" id="{7C759910-4A86-90FB-8126-03F6346A106D}"/>
              </a:ext>
            </a:extLst>
          </p:cNvPr>
          <p:cNvSpPr/>
          <p:nvPr userDrawn="1"/>
        </p:nvSpPr>
        <p:spPr>
          <a:xfrm flipV="1">
            <a:off x="9422287" y="0"/>
            <a:ext cx="2400062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3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3" y="3984667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3" y="4453642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7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D51B18-A2E8-27B9-3196-67D2DE38D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6490" y="210662"/>
            <a:ext cx="1271656" cy="15207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024654" y="5717020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8" t="2180" r="554" b="-2180"/>
          <a:stretch/>
        </p:blipFill>
        <p:spPr>
          <a:xfrm flipV="1">
            <a:off x="8644646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52656"/>
          <a:stretch/>
        </p:blipFill>
        <p:spPr>
          <a:xfrm flipH="1">
            <a:off x="8644645" y="5717021"/>
            <a:ext cx="1219201" cy="14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29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1C08EEE-3399-AB25-3B7C-BA7F30C1FA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4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6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6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7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7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2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2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5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89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8103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DB88261-08E0-154B-24EC-2CBA51E3B860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430E45DF-6C8A-C506-C26A-A7047E8E0925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555410C-E28C-E929-6C68-5EC925F5E7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0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0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0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0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1141805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A014226D-E0DE-D32A-2388-9957B3F4BBE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4AE8B6C2-71A9-1DFC-646D-5FEE80052B61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D555410C-E28C-E929-6C68-5EC925F5E7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0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0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0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0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7050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B59B54-196E-230E-1555-BDAC7937B05B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237E39E-EA9C-C25C-F757-EF351C7D5B5C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xmlns="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xmlns="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987CA7D2-150B-85E6-B151-653C39B6B5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7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8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1" y="1193155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7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1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7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8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1" y="3819260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7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1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7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7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7" y="3819627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7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1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1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1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xmlns="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1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xmlns="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xmlns="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xmlns="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8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xmlns="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8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xmlns="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8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xmlns="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8" y="5132235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xmlns="" val="201890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8CC73D3-10E8-C03A-9BDB-60BEE8A5CA37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AEFD0AD-22A8-3A33-6FA1-D57AF6B11FCA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xmlns="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xmlns="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3C04D96-1D92-9C15-891E-E92FD93E9B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2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2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27113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D7BE6FD1-5AA3-5F82-FFC6-16C59CEC86F2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1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7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xmlns="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7" y="4020985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037F2922-97B9-CFE8-DDF7-C1DD944F4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73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D44AFE9-7C6F-0C1D-816D-D91D05AC0F58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AAE55F04-0CD4-1834-39F8-4603DB6489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0" y="1005693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49" y="99975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49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xmlns="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49" y="346143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49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xmlns="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49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xmlns="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4" y="99975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xmlns="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4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xmlns="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4" y="346143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xmlns="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4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xmlns="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4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13596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3C39CD-7BD4-A520-09B7-FC65CAB4C6EA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xmlns="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xmlns="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8142D27B-8655-4039-1A96-E6082FBE0B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49" y="837199"/>
            <a:ext cx="6680619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0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1828931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568900-C6F5-43EC-AF22-B02DEBF7A491}"/>
              </a:ext>
            </a:extLst>
          </p:cNvPr>
          <p:cNvSpPr/>
          <p:nvPr userDrawn="1"/>
        </p:nvSpPr>
        <p:spPr>
          <a:xfrm>
            <a:off x="1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xmlns="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1" y="892587"/>
            <a:ext cx="3811169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0" y="3892049"/>
            <a:ext cx="3740620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xmlns="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xmlns="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0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B8E05B-23E2-D757-B267-0D0B1473AE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72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6037FE-0B2B-19EB-A91A-5ED331EB348D}"/>
              </a:ext>
            </a:extLst>
          </p:cNvPr>
          <p:cNvSpPr/>
          <p:nvPr userDrawn="1"/>
        </p:nvSpPr>
        <p:spPr>
          <a:xfrm>
            <a:off x="0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0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0" y="4094059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F137258-B67F-0AFE-03D1-BA2FA5DC63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49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xmlns="" id="{266CFCAB-3875-45E5-5270-EB86F4FE3078}"/>
              </a:ext>
            </a:extLst>
          </p:cNvPr>
          <p:cNvSpPr/>
          <p:nvPr userDrawn="1"/>
        </p:nvSpPr>
        <p:spPr>
          <a:xfrm flipV="1">
            <a:off x="1844772" y="-3"/>
            <a:ext cx="8810528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44688" y="88942"/>
            <a:ext cx="3133943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21440" y="85696"/>
            <a:ext cx="3132541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xmlns="" id="{46B8DD56-24D3-800B-53D7-AB467069E38D}"/>
              </a:ext>
            </a:extLst>
          </p:cNvPr>
          <p:cNvSpPr/>
          <p:nvPr userDrawn="1"/>
        </p:nvSpPr>
        <p:spPr>
          <a:xfrm flipV="1">
            <a:off x="5159472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44822" y="2180657"/>
            <a:ext cx="8010428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44822" y="4600661"/>
            <a:ext cx="8010428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4822" y="5069636"/>
            <a:ext cx="8010428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D51B18-A2E8-27B9-3196-67D2DE38D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1988" y="282007"/>
            <a:ext cx="1116012" cy="1334636"/>
          </a:xfrm>
          <a:prstGeom prst="rect">
            <a:avLst/>
          </a:prstGeom>
        </p:spPr>
      </p:pic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8631" y="6718867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69" y="3843519"/>
            <a:ext cx="64452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965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5E89F5E-2B0E-3F53-76DB-5415BD826974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0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3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xmlns="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5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49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xmlns="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3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5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49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xmlns="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3" y="3480865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xmlns="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5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49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xmlns="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xmlns="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59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59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xmlns="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3246CC7-5891-5EF0-CA25-C5BAA0794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4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7225664-79AD-A146-FCF1-61B73E58DE02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0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0" y="976747"/>
            <a:ext cx="2762810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5" y="976747"/>
            <a:ext cx="2762810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3"/>
            <a:ext cx="5794856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B273D5-F26F-3963-817F-5C8057260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442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8231EF3-3E1C-3A41-633F-4C4FFCBCD2E5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53A9536-D36E-EFB9-1D3F-8C0CA332BB30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xmlns="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xmlns="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5F08EB21-AC1E-CFE6-60C9-FB1651A7A4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8" name="Текст 72">
            <a:extLst>
              <a:ext uri="{FF2B5EF4-FFF2-40B4-BE49-F238E27FC236}">
                <a16:creationId xmlns:a16="http://schemas.microsoft.com/office/drawing/2014/main" xmlns="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7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xmlns="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xmlns="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7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xmlns="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xmlns="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xmlns="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xmlns="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xmlns="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2" y="4681184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xmlns="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xmlns="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2" y="5994245"/>
            <a:ext cx="3661524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xmlns="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1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xmlns="" val="293091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xmlns="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xmlns="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D1ADC5D0-01FD-941F-7BE1-2C9600136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8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2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xmlns="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0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</p:spTree>
    <p:extLst>
      <p:ext uri="{BB962C8B-B14F-4D97-AF65-F5344CB8AC3E}">
        <p14:creationId xmlns:p14="http://schemas.microsoft.com/office/powerpoint/2010/main" xmlns="" val="5585084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B81EF13-5DD2-9794-4920-C8CBF73D4EB7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xmlns="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C86AA40F-78BE-11F7-57EC-12297721DC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6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1" y="5548528"/>
            <a:ext cx="12134050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4021060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85DD54A-2733-84F8-2F43-314F07814131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xmlns="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xmlns="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D2C2DCE9-68EE-5682-0C16-6DAA82A1791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0" y="962913"/>
            <a:ext cx="3248434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0" y="3981259"/>
            <a:ext cx="3248434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xmlns="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7" y="962913"/>
            <a:ext cx="3248434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xmlns="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7" y="3981259"/>
            <a:ext cx="3248434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6" y="962912"/>
            <a:ext cx="4804093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9404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xmlns="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xmlns="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1319FB13-D66C-570E-27EA-401D0B6B8E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4" y="3211951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2" y="33062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7" y="33062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2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7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2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7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49" y="26193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49" y="121879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49" y="40199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49" y="5420587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0" y="26193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0" y="121879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0" y="4019990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0" y="5420587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4" y="190562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4" y="4706822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2" y="6107419"/>
            <a:ext cx="6943117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xmlns="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2" y="765644"/>
            <a:ext cx="6943117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97476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F6D7027-DFF8-36EB-BCD7-345AAAF75573}"/>
              </a:ext>
            </a:extLst>
          </p:cNvPr>
          <p:cNvGrpSpPr/>
          <p:nvPr userDrawn="1"/>
        </p:nvGrpSpPr>
        <p:grpSpPr>
          <a:xfrm>
            <a:off x="99350" y="5947152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FDADEB0F-F055-0532-9000-E2577CE7E9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4" y="2281197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2" y="23754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7" y="23754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2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7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2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7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4" y="97486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4" y="3776065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3" y="5176662"/>
            <a:ext cx="6943117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1" y="974868"/>
            <a:ext cx="2157420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xmlns="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432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351693-9900-69AE-9430-A53EFA35A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DC224E-2A20-701E-C414-DDAE529ED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249" y="1935923"/>
            <a:ext cx="5354995" cy="46142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F60900-4161-A945-6619-F07BD0E64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8744" y="1935923"/>
            <a:ext cx="5354995" cy="46142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45A9A3-F529-6BE5-E6DE-267D3003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A154-F726-4F8B-83DF-451ABC1A5D0E}" type="datetimeFigureOut">
              <a:rPr lang="ru-RU" smtClean="0"/>
              <a:pPr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969E34-1315-8F1F-7C4F-1CF7D3CD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1D325EB-420C-FF0D-22D4-5E29E9F73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63BF-F56F-49BE-BD36-DCA8376764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12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xmlns="" id="{4B767CBC-A004-B384-AC2F-A1D70664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xmlns="" id="{4F8FC357-612A-F2D4-4EDD-397D1C2410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DEC5D63-B8AF-C49D-AB29-6910060210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07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44" name="Номер слайда 5">
            <a:extLst>
              <a:ext uri="{FF2B5EF4-FFF2-40B4-BE49-F238E27FC236}">
                <a16:creationId xmlns:a16="http://schemas.microsoft.com/office/drawing/2014/main" xmlns="" id="{4B767CBC-A004-B384-AC2F-A1D70664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5" name="Текст 11">
            <a:extLst>
              <a:ext uri="{FF2B5EF4-FFF2-40B4-BE49-F238E27FC236}">
                <a16:creationId xmlns:a16="http://schemas.microsoft.com/office/drawing/2014/main" xmlns="" id="{4F8FC357-612A-F2D4-4EDD-397D1C2410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DEC5D63-B8AF-C49D-AB29-6910060210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93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27316AA-3514-6E82-C462-B9943AC9E826}"/>
              </a:ext>
            </a:extLst>
          </p:cNvPr>
          <p:cNvGrpSpPr/>
          <p:nvPr userDrawn="1"/>
        </p:nvGrpSpPr>
        <p:grpSpPr>
          <a:xfrm>
            <a:off x="77802" y="6488900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A55E620-EE15-824B-3694-7C33076B42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896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6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25" y="5928273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84060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1BF3203-C332-4FAB-9A6C-D64CB90F4A2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7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5" y="151774"/>
            <a:ext cx="5927169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5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6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1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5" y="1981098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5" y="3274569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5" y="4568040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5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5" y="5866611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6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6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6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6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6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6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7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4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8712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4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7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5" y="151774"/>
            <a:ext cx="5927169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5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6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1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5" y="1981098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5" y="3274569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5" y="4568040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5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5" y="5866611"/>
            <a:ext cx="5226050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6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6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6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6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6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6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7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4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2536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0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0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4" y="151774"/>
            <a:ext cx="498256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0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61C08EEE-3399-AB25-3B7C-BA7F30C1FA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20" y="105839"/>
            <a:ext cx="676687" cy="809250"/>
          </a:xfrm>
          <a:prstGeom prst="rect">
            <a:avLst/>
          </a:prstGeom>
        </p:spPr>
      </p:pic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4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6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6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7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7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2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2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5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89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8614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0" y="387188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0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1" y="6740383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7" y="6740383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3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5" r:id="rId4"/>
    <p:sldLayoutId id="2147483681" r:id="rId5"/>
    <p:sldLayoutId id="2147483650" r:id="rId6"/>
    <p:sldLayoutId id="2147483680" r:id="rId7"/>
    <p:sldLayoutId id="2147483682" r:id="rId8"/>
    <p:sldLayoutId id="2147483663" r:id="rId9"/>
    <p:sldLayoutId id="2147483683" r:id="rId10"/>
    <p:sldLayoutId id="2147483660" r:id="rId11"/>
    <p:sldLayoutId id="2147483684" r:id="rId12"/>
    <p:sldLayoutId id="2147483662" r:id="rId13"/>
    <p:sldLayoutId id="2147483677" r:id="rId14"/>
    <p:sldLayoutId id="2147483661" r:id="rId15"/>
    <p:sldLayoutId id="2147483670" r:id="rId16"/>
    <p:sldLayoutId id="2147483671" r:id="rId17"/>
    <p:sldLayoutId id="2147483664" r:id="rId18"/>
    <p:sldLayoutId id="2147483665" r:id="rId19"/>
    <p:sldLayoutId id="2147483668" r:id="rId20"/>
    <p:sldLayoutId id="2147483669" r:id="rId21"/>
    <p:sldLayoutId id="2147483666" r:id="rId22"/>
    <p:sldLayoutId id="2147483667" r:id="rId23"/>
    <p:sldLayoutId id="2147483673" r:id="rId24"/>
    <p:sldLayoutId id="2147483672" r:id="rId25"/>
    <p:sldLayoutId id="2147483674" r:id="rId26"/>
    <p:sldLayoutId id="2147483675" r:id="rId27"/>
    <p:sldLayoutId id="2147483690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8.xml"/><Relationship Id="rId4" Type="http://schemas.openxmlformats.org/officeDocument/2006/relationships/chart" Target="../charts/char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3.xml"/><Relationship Id="rId5" Type="http://schemas.openxmlformats.org/officeDocument/2006/relationships/image" Target="../media/image13.png"/><Relationship Id="rId4" Type="http://schemas.openxmlformats.org/officeDocument/2006/relationships/chart" Target="../charts/char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8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4.xml"/><Relationship Id="rId3" Type="http://schemas.openxmlformats.org/officeDocument/2006/relationships/chart" Target="../charts/chart49.xml"/><Relationship Id="rId7" Type="http://schemas.openxmlformats.org/officeDocument/2006/relationships/chart" Target="../charts/chart5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Relationship Id="rId9" Type="http://schemas.openxmlformats.org/officeDocument/2006/relationships/chart" Target="../charts/char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jpeg"/><Relationship Id="rId7" Type="http://schemas.openxmlformats.org/officeDocument/2006/relationships/chart" Target="../charts/chart6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2.xml"/><Relationship Id="rId4" Type="http://schemas.openxmlformats.org/officeDocument/2006/relationships/chart" Target="../charts/chart7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10" Type="http://schemas.openxmlformats.org/officeDocument/2006/relationships/chart" Target="../charts/chart30.xml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2A141-84F9-64A1-063E-7574759A7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Отчет главного врача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КГБУЗ «Консультативно-диагностический центр Алтайского края»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итогам работы в 2025 году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57B9CF-FA2B-AC59-0FE0-802B4CB65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Вахлова Жанна Игоревна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53FF82E-AA9D-892C-89EB-BF08F6D56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Главный врач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6EAE05-6607-5302-FFE1-33A8DB2747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xmlns="" val="105068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Структура расходов, тыс. руб.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294967295"/>
          </p:nvPr>
        </p:nvGraphicFramePr>
        <p:xfrm>
          <a:off x="0" y="1019175"/>
          <a:ext cx="6924675" cy="491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6515100" y="1010140"/>
          <a:ext cx="5575564" cy="492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24075" y="2852667"/>
            <a:ext cx="185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1 399 804,90</a:t>
            </a:r>
          </a:p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999" y="2938392"/>
            <a:ext cx="199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1 784 407,10</a:t>
            </a:r>
          </a:p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 руб.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6800850" y="5905501"/>
          <a:ext cx="5238750" cy="1366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Анализ доходов и расходов, млн. руб.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967125756"/>
              </p:ext>
            </p:extLst>
          </p:nvPr>
        </p:nvGraphicFramePr>
        <p:xfrm>
          <a:off x="0" y="904875"/>
          <a:ext cx="57912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6686550" y="876299"/>
          <a:ext cx="5372100" cy="555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4636" y="6505849"/>
            <a:ext cx="34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минимальный реестр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для покрытия расходов по ОМС, млн. руб.</a:t>
            </a:r>
          </a:p>
        </p:txBody>
      </p:sp>
      <p:sp>
        <p:nvSpPr>
          <p:cNvPr id="9" name="Овал 8"/>
          <p:cNvSpPr/>
          <p:nvPr/>
        </p:nvSpPr>
        <p:spPr>
          <a:xfrm>
            <a:off x="1528627" y="6334126"/>
            <a:ext cx="804997" cy="6490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84,1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2011" y="6534424"/>
            <a:ext cx="34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минимальная сумма заработанных средств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для покрытия расходов, млн. 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7196002" y="6362701"/>
            <a:ext cx="804997" cy="64902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24,1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1ABDF9-E3C4-FAF4-9688-BD30AAF0C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14224" r="53491" b="10026"/>
          <a:stretch>
            <a:fillRect/>
          </a:stretch>
        </p:blipFill>
        <p:spPr>
          <a:xfrm>
            <a:off x="1881342" y="1738365"/>
            <a:ext cx="705675" cy="6159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F49D1BD-F997-ED2A-143A-C1E99258F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14224" r="53491" b="10026"/>
          <a:stretch>
            <a:fillRect/>
          </a:stretch>
        </p:blipFill>
        <p:spPr>
          <a:xfrm>
            <a:off x="7598500" y="1492249"/>
            <a:ext cx="705675" cy="615950"/>
          </a:xfrm>
          <a:prstGeom prst="rect">
            <a:avLst/>
          </a:prstGeom>
        </p:spPr>
      </p:pic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/>
        </p:nvGraphicFramePr>
        <p:xfrm>
          <a:off x="8058150" y="836171"/>
          <a:ext cx="3990974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2400" dirty="0">
                <a:solidFill>
                  <a:srgbClr val="025846"/>
                </a:solidFill>
                <a:latin typeface="+mj-lt"/>
                <a:cs typeface="Times New Roman" pitchFamily="18" charset="0"/>
              </a:rPr>
              <a:t>Динамика реестров по ОМС и расходов по ОМС, млн. руб.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28649" y="836171"/>
          <a:ext cx="3857625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11275"/>
            <a:ext cx="1104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Диаграмма 6"/>
          <p:cNvGraphicFramePr/>
          <p:nvPr/>
        </p:nvGraphicFramePr>
        <p:xfrm>
          <a:off x="4133849" y="836171"/>
          <a:ext cx="4029075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136" y="6496324"/>
            <a:ext cx="3051264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Минимальные реестры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покрытия расходов по ОМС, млн. руб.</a:t>
            </a:r>
          </a:p>
        </p:txBody>
      </p:sp>
      <p:sp>
        <p:nvSpPr>
          <p:cNvPr id="10" name="Овал 9"/>
          <p:cNvSpPr/>
          <p:nvPr/>
        </p:nvSpPr>
        <p:spPr>
          <a:xfrm>
            <a:off x="3700327" y="6489968"/>
            <a:ext cx="652598" cy="4680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63,8</a:t>
            </a:r>
          </a:p>
        </p:txBody>
      </p:sp>
      <p:cxnSp>
        <p:nvCxnSpPr>
          <p:cNvPr id="18" name="Прямая со стрелкой 17"/>
          <p:cNvCxnSpPr>
            <a:stCxn id="9" idx="3"/>
          </p:cNvCxnSpPr>
          <p:nvPr/>
        </p:nvCxnSpPr>
        <p:spPr>
          <a:xfrm flipV="1">
            <a:off x="3200400" y="6715125"/>
            <a:ext cx="314325" cy="12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7624627" y="6499493"/>
            <a:ext cx="652598" cy="4680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11,7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472727" y="6509018"/>
            <a:ext cx="652598" cy="46804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8,6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332CB3-8674-3FA6-C4D5-F067AF0CB7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14224" r="53491" b="10026"/>
          <a:stretch>
            <a:fillRect/>
          </a:stretch>
        </p:blipFill>
        <p:spPr>
          <a:xfrm>
            <a:off x="5801529" y="661475"/>
            <a:ext cx="1255690" cy="10960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745393-0133-B440-9B93-F4841B7F67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14224" r="53491" b="10026"/>
          <a:stretch>
            <a:fillRect/>
          </a:stretch>
        </p:blipFill>
        <p:spPr>
          <a:xfrm>
            <a:off x="9830604" y="590421"/>
            <a:ext cx="1255690" cy="1096032"/>
          </a:xfrm>
          <a:prstGeom prst="rect">
            <a:avLst/>
          </a:prstGeom>
        </p:spPr>
      </p:pic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Доходы на занимаемую ставку врача за 2025 год , тыс.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1079862"/>
              </p:ext>
            </p:extLst>
          </p:nvPr>
        </p:nvGraphicFramePr>
        <p:xfrm>
          <a:off x="2099998" y="836171"/>
          <a:ext cx="8399992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2D32444-F37A-7005-FB2A-437290FE5DB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8675" y="666839"/>
            <a:ext cx="6667500" cy="61595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cs typeface="+mn-cs"/>
              </a:rPr>
              <a:t>Количество пациентов, получивших платные медицинские услуги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677687762"/>
              </p:ext>
            </p:extLst>
          </p:nvPr>
        </p:nvGraphicFramePr>
        <p:xfrm>
          <a:off x="295275" y="2935342"/>
          <a:ext cx="5553075" cy="317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D6FB05AF-A448-131F-EAAE-10ABC2A39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47455306"/>
              </p:ext>
            </p:extLst>
          </p:nvPr>
        </p:nvGraphicFramePr>
        <p:xfrm>
          <a:off x="3297584" y="1038447"/>
          <a:ext cx="6661004" cy="189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Текст 2">
            <a:extLst>
              <a:ext uri="{FF2B5EF4-FFF2-40B4-BE49-F238E27FC236}">
                <a16:creationId xmlns:a16="http://schemas.microsoft.com/office/drawing/2014/main" xmlns="" id="{033DEFA9-1CF8-F6D3-D847-A2420D658BEC}"/>
              </a:ext>
            </a:extLst>
          </p:cNvPr>
          <p:cNvSpPr txBox="1">
            <a:spLocks/>
          </p:cNvSpPr>
          <p:nvPr/>
        </p:nvSpPr>
        <p:spPr>
          <a:xfrm>
            <a:off x="955457" y="180975"/>
            <a:ext cx="8312368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4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32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54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74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96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717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38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59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80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25846"/>
                </a:solidFill>
                <a:latin typeface="+mj-lt"/>
              </a:rPr>
              <a:t>Динамика доходов от платных медицинских услуг </a:t>
            </a:r>
            <a:endParaRPr lang="ru-RU" sz="2400" b="0" dirty="0">
              <a:solidFill>
                <a:srgbClr val="025846"/>
              </a:solidFill>
              <a:latin typeface="+mj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8313E906-88D3-2118-80BA-E01733738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16255399"/>
              </p:ext>
            </p:extLst>
          </p:nvPr>
        </p:nvGraphicFramePr>
        <p:xfrm>
          <a:off x="4372566" y="5763643"/>
          <a:ext cx="6504984" cy="150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5F09B8FC-152E-4BAB-CE4C-419C6130CC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67317256"/>
              </p:ext>
            </p:extLst>
          </p:nvPr>
        </p:nvGraphicFramePr>
        <p:xfrm>
          <a:off x="6400800" y="3134769"/>
          <a:ext cx="6028734" cy="2742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E5EA28-0C18-5E6E-3481-8898855F5A1C}"/>
              </a:ext>
            </a:extLst>
          </p:cNvPr>
          <p:cNvSpPr txBox="1"/>
          <p:nvPr/>
        </p:nvSpPr>
        <p:spPr>
          <a:xfrm>
            <a:off x="9257794" y="3037175"/>
            <a:ext cx="290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Количество услуг на 1 пациента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DC536-8F12-C276-A496-5E6AEB55B4B1}"/>
              </a:ext>
            </a:extLst>
          </p:cNvPr>
          <p:cNvSpPr txBox="1"/>
          <p:nvPr/>
        </p:nvSpPr>
        <p:spPr>
          <a:xfrm>
            <a:off x="8052376" y="1753113"/>
            <a:ext cx="780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/>
              <a:t>Барнаул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5570FEF-0631-3A48-E392-60746D0C3856}"/>
              </a:ext>
            </a:extLst>
          </p:cNvPr>
          <p:cNvCxnSpPr>
            <a:cxnSpLocks/>
          </p:cNvCxnSpPr>
          <p:nvPr/>
        </p:nvCxnSpPr>
        <p:spPr>
          <a:xfrm>
            <a:off x="7254240" y="1873188"/>
            <a:ext cx="79813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20748DA-7D1E-57FA-2378-852FCFE0332A}"/>
              </a:ext>
            </a:extLst>
          </p:cNvPr>
          <p:cNvSpPr txBox="1"/>
          <p:nvPr/>
        </p:nvSpPr>
        <p:spPr>
          <a:xfrm>
            <a:off x="9857407" y="1061906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</a:rPr>
              <a:t>+ 11,5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D3F859-25C1-C2D4-8351-725F1382E341}"/>
              </a:ext>
            </a:extLst>
          </p:cNvPr>
          <p:cNvSpPr txBox="1"/>
          <p:nvPr/>
        </p:nvSpPr>
        <p:spPr>
          <a:xfrm>
            <a:off x="9834962" y="72294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</a:rPr>
              <a:t>+ 44,5 </a:t>
            </a:r>
          </a:p>
        </p:txBody>
      </p:sp>
    </p:spTree>
    <p:extLst>
      <p:ext uri="{BB962C8B-B14F-4D97-AF65-F5344CB8AC3E}">
        <p14:creationId xmlns:p14="http://schemas.microsoft.com/office/powerpoint/2010/main" xmlns="" val="2961232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771525" y="161925"/>
            <a:ext cx="10802938" cy="615950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025846"/>
              </a:solidFill>
            </a:endParaRPr>
          </a:p>
          <a:p>
            <a:r>
              <a:rPr lang="ru-RU" sz="2400" dirty="0">
                <a:solidFill>
                  <a:srgbClr val="025846"/>
                </a:solidFill>
              </a:rPr>
              <a:t>Анализ деятельности центра (внебюджет</a:t>
            </a:r>
            <a:r>
              <a:rPr lang="en-US" sz="2400" dirty="0">
                <a:solidFill>
                  <a:srgbClr val="025846"/>
                </a:solidFill>
              </a:rPr>
              <a:t>, </a:t>
            </a:r>
            <a:r>
              <a:rPr lang="ru-RU" sz="2400" dirty="0">
                <a:solidFill>
                  <a:srgbClr val="025846"/>
                </a:solidFill>
              </a:rPr>
              <a:t>Барнаул)</a:t>
            </a:r>
          </a:p>
          <a:p>
            <a:endParaRPr lang="ru-RU" sz="2400" dirty="0">
              <a:solidFill>
                <a:srgbClr val="025846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24821974"/>
              </p:ext>
            </p:extLst>
          </p:nvPr>
        </p:nvGraphicFramePr>
        <p:xfrm>
          <a:off x="341196" y="889635"/>
          <a:ext cx="3452882" cy="2705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60882" y="824523"/>
            <a:ext cx="2797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Динамика посещений, тыс.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93551216"/>
              </p:ext>
            </p:extLst>
          </p:nvPr>
        </p:nvGraphicFramePr>
        <p:xfrm>
          <a:off x="4158706" y="1218501"/>
          <a:ext cx="3261815" cy="240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03009" y="753281"/>
            <a:ext cx="4585648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объёмов лучевой диагностики, тыс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1528" y="1170813"/>
            <a:ext cx="712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+1,7%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18582320"/>
              </p:ext>
            </p:extLst>
          </p:nvPr>
        </p:nvGraphicFramePr>
        <p:xfrm>
          <a:off x="7820167" y="1195392"/>
          <a:ext cx="4531057" cy="235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822806" y="1551770"/>
            <a:ext cx="777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-34,4%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079" y="3341933"/>
            <a:ext cx="3709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Динамика объемов функциональных исследований, тыс.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2067969634"/>
              </p:ext>
            </p:extLst>
          </p:nvPr>
        </p:nvGraphicFramePr>
        <p:xfrm>
          <a:off x="6220495" y="3728301"/>
          <a:ext cx="3296991" cy="359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59887" y="3341933"/>
            <a:ext cx="369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Динамика объемов                               эндоскопических исследований, тыс.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321040" y="804795"/>
            <a:ext cx="3749040" cy="4048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Динамика объемов КТ и МРТ, тыс.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DE2E07E-67E3-397F-7505-19B3805E97B9}"/>
              </a:ext>
            </a:extLst>
          </p:cNvPr>
          <p:cNvSpPr txBox="1"/>
          <p:nvPr/>
        </p:nvSpPr>
        <p:spPr>
          <a:xfrm>
            <a:off x="8726144" y="4520424"/>
            <a:ext cx="7803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/>
              <a:t>-21,7</a:t>
            </a:r>
            <a:r>
              <a:rPr lang="en-US" sz="1200" b="1" dirty="0"/>
              <a:t>%</a:t>
            </a:r>
            <a:endParaRPr lang="ru-RU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597896" y="3959733"/>
            <a:ext cx="184731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206062" y="3844210"/>
          <a:ext cx="2717442" cy="334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47730" y="3316176"/>
            <a:ext cx="227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объемов                                                 УЗ-исследований, </a:t>
            </a:r>
            <a:r>
              <a:rPr lang="ru-RU" sz="1400" b="1" dirty="0" err="1"/>
              <a:t>тыс</a:t>
            </a:r>
            <a:endParaRPr lang="ru-RU" sz="1400" b="1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3052294" y="3960118"/>
          <a:ext cx="3078050" cy="3232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">
            <a:extLst>
              <a:ext uri="{FF2B5EF4-FFF2-40B4-BE49-F238E27FC236}">
                <a16:creationId xmlns:a16="http://schemas.microsoft.com/office/drawing/2014/main" xmlns="" id="{332FDA89-A7CD-346F-E7F0-6E4B9FAEE15E}"/>
              </a:ext>
            </a:extLst>
          </p:cNvPr>
          <p:cNvSpPr txBox="1"/>
          <p:nvPr/>
        </p:nvSpPr>
        <p:spPr>
          <a:xfrm>
            <a:off x="5563674" y="3934362"/>
            <a:ext cx="412123" cy="3734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/>
              <a:t>+</a:t>
            </a:r>
            <a:r>
              <a:rPr lang="en-US" sz="1200" b="1" dirty="0"/>
              <a:t> </a:t>
            </a:r>
            <a:r>
              <a:rPr lang="ru-RU" sz="1200" b="1" dirty="0"/>
              <a:t>4,1</a:t>
            </a:r>
            <a:r>
              <a:rPr lang="en-US" sz="1200" b="1" dirty="0"/>
              <a:t>%</a:t>
            </a:r>
            <a:endParaRPr lang="ru-RU" sz="1200" b="1" dirty="0"/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9581882" y="3960119"/>
          <a:ext cx="3018105" cy="3309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375820" y="3354811"/>
            <a:ext cx="338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Динамика объемов                          лабораторных исследований, тыс.</a:t>
            </a:r>
          </a:p>
        </p:txBody>
      </p:sp>
      <p:sp>
        <p:nvSpPr>
          <p:cNvPr id="28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8134350" y="836171"/>
          <a:ext cx="3857624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152900" y="836171"/>
          <a:ext cx="3990976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Текст 17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Динамика заработанных средств и расходов по внебюджетной деятельности, млн. руб.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628650" y="836171"/>
          <a:ext cx="3762376" cy="5599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92225"/>
            <a:ext cx="1152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1066800" y="162014"/>
            <a:ext cx="10802938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4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4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136" y="6496324"/>
            <a:ext cx="311793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Минимальные суммы заработанных средств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для покрытия расходов, млн. 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700327" y="6489968"/>
            <a:ext cx="652598" cy="4680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15,1</a:t>
            </a:r>
          </a:p>
        </p:txBody>
      </p:sp>
      <p:cxnSp>
        <p:nvCxnSpPr>
          <p:cNvPr id="12" name="Прямая со стрелкой 11"/>
          <p:cNvCxnSpPr>
            <a:stCxn id="9" idx="3"/>
          </p:cNvCxnSpPr>
          <p:nvPr/>
        </p:nvCxnSpPr>
        <p:spPr>
          <a:xfrm flipV="1">
            <a:off x="3267075" y="6715127"/>
            <a:ext cx="247650" cy="1203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624627" y="6499493"/>
            <a:ext cx="652598" cy="4680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5,1</a:t>
            </a:r>
          </a:p>
        </p:txBody>
      </p:sp>
      <p:sp>
        <p:nvSpPr>
          <p:cNvPr id="14" name="Овал 13"/>
          <p:cNvSpPr/>
          <p:nvPr/>
        </p:nvSpPr>
        <p:spPr>
          <a:xfrm>
            <a:off x="11472727" y="6509018"/>
            <a:ext cx="652598" cy="46804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4,0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9C5FB3-FF51-899C-7065-1D00816B7D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7" t="14224" r="53491" b="10026"/>
          <a:stretch>
            <a:fillRect/>
          </a:stretch>
        </p:blipFill>
        <p:spPr>
          <a:xfrm>
            <a:off x="6659586" y="2217628"/>
            <a:ext cx="1255690" cy="1096032"/>
          </a:xfrm>
          <a:prstGeom prst="rect">
            <a:avLst/>
          </a:prstGeom>
        </p:spPr>
      </p:pic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Работа с тарифами в 2025 году</a:t>
            </a:r>
            <a:endParaRPr lang="ru-RU" sz="2400" dirty="0">
              <a:solidFill>
                <a:srgbClr val="025846"/>
              </a:solidFill>
              <a:latin typeface="+mj-lt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162050" y="1438262"/>
          <a:ext cx="11210925" cy="504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Дуга 4"/>
          <p:cNvSpPr/>
          <p:nvPr/>
        </p:nvSpPr>
        <p:spPr>
          <a:xfrm>
            <a:off x="1543049" y="1290623"/>
            <a:ext cx="5355231" cy="5445751"/>
          </a:xfrm>
          <a:prstGeom prst="arc">
            <a:avLst>
              <a:gd name="adj1" fmla="val 10944943"/>
              <a:gd name="adj2" fmla="val 16265793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71575" y="933434"/>
            <a:ext cx="2586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дополнения прейскуранта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277 методик</a:t>
            </a:r>
          </a:p>
        </p:txBody>
      </p:sp>
      <p:sp>
        <p:nvSpPr>
          <p:cNvPr id="7" name="Дуга 6"/>
          <p:cNvSpPr/>
          <p:nvPr/>
        </p:nvSpPr>
        <p:spPr>
          <a:xfrm>
            <a:off x="1957359" y="1762114"/>
            <a:ext cx="4709838" cy="4709838"/>
          </a:xfrm>
          <a:prstGeom prst="arc">
            <a:avLst>
              <a:gd name="adj1" fmla="val 16195058"/>
              <a:gd name="adj2" fmla="val 1083328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626" y="5572142"/>
            <a:ext cx="2228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прейскурант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начало 2025 г.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847 методик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47707" y="6072208"/>
            <a:ext cx="2062883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881159" y="1290624"/>
            <a:ext cx="2219228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8951" y="4305306"/>
          <a:ext cx="5057775" cy="2035029"/>
        </p:xfrm>
        <a:graphic>
          <a:graphicData uri="http://schemas.openxmlformats.org/drawingml/2006/table">
            <a:tbl>
              <a:tblPr/>
              <a:tblGrid>
                <a:gridCol w="547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4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3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2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108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</a:rPr>
                        <a:t>Тип корректировки прейскуранта</a:t>
                      </a:r>
                    </a:p>
                  </a:txBody>
                  <a:tcPr marL="9812" marR="9812" marT="981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</a:rPr>
                        <a:t>Количество методик</a:t>
                      </a:r>
                    </a:p>
                  </a:txBody>
                  <a:tcPr marL="9812" marR="9812" marT="981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Times New Roman"/>
                        </a:rPr>
                        <a:t>Доля в прейскуранте</a:t>
                      </a:r>
                    </a:p>
                  </a:txBody>
                  <a:tcPr marL="9812" marR="9812" marT="981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0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изменения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210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0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дополнения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277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10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т.ч.</a:t>
                      </a:r>
                    </a:p>
                  </a:txBody>
                  <a:tcPr marL="9812" marR="9812" marT="981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присоединенных</a:t>
                      </a:r>
                      <a:b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подразделений</a:t>
                      </a:r>
                    </a:p>
                  </a:txBody>
                  <a:tcPr marL="9812" marR="9812" marT="98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175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0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нововведенных</a:t>
                      </a:r>
                    </a:p>
                  </a:txBody>
                  <a:tcPr marL="9812" marR="9812" marT="981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102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05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корректировок: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487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65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 методик</a:t>
                      </a:r>
                      <a:b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 конец 2025 г.: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1 124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100%</a:t>
                      </a:r>
                    </a:p>
                  </a:txBody>
                  <a:tcPr marL="9812" marR="9812" marT="981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6" name="Текст 2"/>
          <p:cNvSpPr txBox="1">
            <a:spLocks/>
          </p:cNvSpPr>
          <p:nvPr/>
        </p:nvSpPr>
        <p:spPr>
          <a:xfrm>
            <a:off x="3262313" y="514439"/>
            <a:ext cx="9013825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914442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1800" b="1" dirty="0">
                <a:solidFill>
                  <a:srgbClr val="025846"/>
                </a:solidFill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25846"/>
                </a:solidFill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25846"/>
                </a:solidFill>
                <a:cs typeface="Times New Roman" pitchFamily="18" charset="0"/>
              </a:rPr>
              <a:t>Прейскурант </a:t>
            </a:r>
            <a:r>
              <a:rPr lang="ru-RU" sz="1800" b="1" dirty="0">
                <a:solidFill>
                  <a:srgbClr val="025846"/>
                </a:solidFill>
                <a:cs typeface="Times New Roman" pitchFamily="18" charset="0"/>
              </a:rPr>
              <a:t>платных медицинских услуг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25846"/>
              </a:solidFill>
              <a:effectLst/>
              <a:uLnTx/>
              <a:uFillTx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025" y="3971925"/>
            <a:ext cx="127291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прейскурант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 конец 2025 г.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включает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1 124 методик</a:t>
            </a:r>
          </a:p>
        </p:txBody>
      </p:sp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C43EE9A7-8D8C-D70A-9049-BA3A5CE648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2500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  <a:latin typeface="+mj-lt"/>
                <a:cs typeface="Times New Roman" pitchFamily="18" charset="0"/>
              </a:rPr>
              <a:t>Заработная плата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51275" y="837040"/>
          <a:ext cx="4729655" cy="338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127AC0C0-3DAE-2E7F-1029-3B3A5C503375}"/>
              </a:ext>
            </a:extLst>
          </p:cNvPr>
          <p:cNvGraphicFramePr>
            <a:graphicFrameLocks noGrp="1"/>
          </p:cNvGraphicFramePr>
          <p:nvPr/>
        </p:nvGraphicFramePr>
        <p:xfrm>
          <a:off x="480727" y="4222965"/>
          <a:ext cx="4470750" cy="1634872"/>
        </p:xfrm>
        <a:graphic>
          <a:graphicData uri="http://schemas.openxmlformats.org/drawingml/2006/table">
            <a:tbl>
              <a:tblPr/>
              <a:tblGrid>
                <a:gridCol w="194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5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Категория врачей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Размер ежемесячных выплат , руб.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Врач-патологоанатом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 клинической</a:t>
                      </a:r>
                    </a:p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лабораторной диагностики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Врач-онколог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Врач-эндокринолог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Врач-терапевт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сестра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567D4D-2C2D-498C-8577-A5B6C8CF30F6}"/>
              </a:ext>
            </a:extLst>
          </p:cNvPr>
          <p:cNvSpPr txBox="1"/>
          <p:nvPr/>
        </p:nvSpPr>
        <p:spPr>
          <a:xfrm>
            <a:off x="3681045" y="1106914"/>
            <a:ext cx="3139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Структура расходов</a:t>
            </a:r>
          </a:p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на заработную плату</a:t>
            </a:r>
          </a:p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в 2025 году по источникам, %.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E86A00-25D4-BF93-86C3-080169ED0A7B}"/>
              </a:ext>
            </a:extLst>
          </p:cNvPr>
          <p:cNvSpPr txBox="1"/>
          <p:nvPr/>
        </p:nvSpPr>
        <p:spPr>
          <a:xfrm>
            <a:off x="265176" y="3886165"/>
            <a:ext cx="4910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Специальные социальные выплаты, - 2 801 770 руб. за год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D1AD053-967E-4AAB-231F-8D7B0D879E43}"/>
              </a:ext>
            </a:extLst>
          </p:cNvPr>
          <p:cNvSpPr txBox="1"/>
          <p:nvPr/>
        </p:nvSpPr>
        <p:spPr>
          <a:xfrm>
            <a:off x="246888" y="5862832"/>
            <a:ext cx="4709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Средства НКО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14C72704-6D56-5F6A-2F25-1D4A96E6D4B6}"/>
              </a:ext>
            </a:extLst>
          </p:cNvPr>
          <p:cNvGraphicFramePr>
            <a:graphicFrameLocks noGrp="1"/>
          </p:cNvGraphicFramePr>
          <p:nvPr/>
        </p:nvGraphicFramePr>
        <p:xfrm>
          <a:off x="480726" y="6170609"/>
          <a:ext cx="4470750" cy="964692"/>
        </p:xfrm>
        <a:graphic>
          <a:graphicData uri="http://schemas.openxmlformats.org/drawingml/2006/table">
            <a:tbl>
              <a:tblPr/>
              <a:tblGrid>
                <a:gridCol w="194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4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839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Категория врачей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Сумма  выплат  на заработную плату, руб.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12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Врач офтальмолог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144968,0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07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Медицинская сестра врача офтальмолога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49032,0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191125" y="807596"/>
          <a:ext cx="7134225" cy="5611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 стрелкой 19"/>
          <p:cNvCxnSpPr>
            <a:stCxn id="25" idx="3"/>
            <a:endCxn id="26" idx="1"/>
          </p:cNvCxnSpPr>
          <p:nvPr/>
        </p:nvCxnSpPr>
        <p:spPr>
          <a:xfrm flipV="1">
            <a:off x="9225209" y="1564295"/>
            <a:ext cx="844195" cy="2472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912604" y="1162050"/>
            <a:ext cx="9362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+ 43 730,90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(+6%)</a:t>
            </a:r>
          </a:p>
        </p:txBody>
      </p:sp>
      <p:cxnSp>
        <p:nvCxnSpPr>
          <p:cNvPr id="22" name="Прямая со стрелкой 21"/>
          <p:cNvCxnSpPr>
            <a:stCxn id="24" idx="3"/>
            <a:endCxn id="25" idx="1"/>
          </p:cNvCxnSpPr>
          <p:nvPr/>
        </p:nvCxnSpPr>
        <p:spPr>
          <a:xfrm flipV="1">
            <a:off x="7644431" y="1811564"/>
            <a:ext cx="703615" cy="34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121903" y="1466850"/>
            <a:ext cx="965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+ 59 523,90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(+10%)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28796" y="2015964"/>
            <a:ext cx="9156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621 181,30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348046" y="1673064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680 705,20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69404" y="1425795"/>
            <a:ext cx="8771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724 436,10</a:t>
            </a:r>
          </a:p>
        </p:txBody>
      </p:sp>
      <p:sp>
        <p:nvSpPr>
          <p:cNvPr id="2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3EE9A7-8D8C-D70A-9049-BA3A5CE648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25846"/>
                </a:solidFill>
                <a:latin typeface="+mj-lt"/>
                <a:cs typeface="Times New Roman" pitchFamily="18" charset="0"/>
              </a:rPr>
              <a:t>Динамика роста заработной платы медицинского персонала в 2023-2025 гг., тыс. руб.</a:t>
            </a:r>
          </a:p>
        </p:txBody>
      </p:sp>
      <p:grpSp>
        <p:nvGrpSpPr>
          <p:cNvPr id="2" name="Группа 20"/>
          <p:cNvGrpSpPr/>
          <p:nvPr/>
        </p:nvGrpSpPr>
        <p:grpSpPr>
          <a:xfrm>
            <a:off x="238124" y="1006296"/>
            <a:ext cx="4621665" cy="5874204"/>
            <a:chOff x="5872164" y="744584"/>
            <a:chExt cx="6171789" cy="5760720"/>
          </a:xfrm>
        </p:grpSpPr>
        <p:graphicFrame>
          <p:nvGraphicFramePr>
            <p:cNvPr id="22" name="Диаграмма 21"/>
            <p:cNvGraphicFramePr/>
            <p:nvPr>
              <p:extLst>
                <p:ext uri="{D42A27DB-BD31-4B8C-83A1-F6EECF244321}">
                  <p14:modId xmlns:p14="http://schemas.microsoft.com/office/powerpoint/2010/main" xmlns="" val="258236085"/>
                </p:ext>
              </p:extLst>
            </p:nvPr>
          </p:nvGraphicFramePr>
          <p:xfrm>
            <a:off x="5872164" y="744584"/>
            <a:ext cx="6171789" cy="57607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3" name="Прямая со стрелкой 22"/>
            <p:cNvCxnSpPr>
              <a:cxnSpLocks/>
            </p:cNvCxnSpPr>
            <p:nvPr/>
          </p:nvCxnSpPr>
          <p:spPr>
            <a:xfrm flipV="1">
              <a:off x="9684135" y="1770550"/>
              <a:ext cx="547386" cy="393866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8874020" y="1149175"/>
              <a:ext cx="1551806" cy="452746"/>
            </a:xfrm>
            <a:prstGeom prst="rect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34 965,30</a:t>
              </a:r>
            </a:p>
            <a:p>
              <a:pPr algn="ctr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(+11%)</a:t>
              </a: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933950" y="1288290"/>
          <a:ext cx="7419975" cy="3969510"/>
        </p:xfrm>
        <a:graphic>
          <a:graphicData uri="http://schemas.openxmlformats.org/drawingml/2006/table">
            <a:tbl>
              <a:tblPr/>
              <a:tblGrid>
                <a:gridCol w="3603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0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26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0716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Отделение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Фонд заработной платы,</a:t>
                      </a:r>
                    </a:p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тыс. руб.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Динамика, %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2025/2024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2025/2023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Группа анестезиологии-реанимации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11 345,20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11 987,20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14 725,90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дневного стационара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8 779,30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  9 349,40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11 876,20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+27%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Консультативно-поликлиническое отделение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49 199,80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50 439,80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51 783,80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Краевой эндокринологический амбулаторный центр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11 827,70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14 779,30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20 862,50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Центр амбулаторной онкологической помощи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6 618,10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  7 010,60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5 130,20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-22%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Центр охраны здоровья семьи и репродукции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10 211,60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12 840,70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15 197,70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+49%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лучевой диагностики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33 913,50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35 966,40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37 942,10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ультразвуковой диагностики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36 496,40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39 496,20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41 052,70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функциональной диагностики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35 467,60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41 176,10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45 719,30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эндоскопии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19 055,10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 24 444,20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28 274,90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+48%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Клинико-диагностическая лаборатория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24724,40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27 732,90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29 396,60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Лаборатория микробиологических исследований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23 635,50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26 203,10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30 860,70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Патолого-анатомическое отделение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9 000,30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  9 741,70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11 869,60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Медико-генетическая консультация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5 378,70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  6 461,30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7 424,50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>
                          <a:solidFill>
                            <a:srgbClr val="262626"/>
                          </a:solidFill>
                          <a:latin typeface="Times New Roman"/>
                        </a:rPr>
                        <a:t>Отделение медицинской реабилитации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4 595,00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0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   6 695,70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7 173,20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+56%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ИТОГО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290 248,20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324 324,60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359 289,90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262626"/>
                          </a:solidFill>
                          <a:latin typeface="Times New Roman"/>
                        </a:rPr>
                        <a:t>+24%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625" y="5327298"/>
          <a:ext cx="7181850" cy="1525905"/>
        </p:xfrm>
        <a:graphic>
          <a:graphicData uri="http://schemas.openxmlformats.org/drawingml/2006/table">
            <a:tbl>
              <a:tblPr/>
              <a:tblGrid>
                <a:gridCol w="3486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62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1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1477">
                <a:tc gridSpan="5">
                  <a:txBody>
                    <a:bodyPr/>
                    <a:lstStyle/>
                    <a:p>
                      <a:pPr algn="l" rtl="0" fontAlgn="t"/>
                      <a:r>
                        <a:rPr lang="ru-RU" sz="1200" b="0" i="1" u="none" strike="noStrike" dirty="0" err="1">
                          <a:solidFill>
                            <a:schemeClr val="tx1"/>
                          </a:solidFill>
                          <a:latin typeface="Times New Roman"/>
                        </a:rPr>
                        <a:t>Справочно</a:t>
                      </a:r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: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t"/>
                      <a:endParaRPr lang="ru-RU" sz="1200" b="0" i="1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47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Подразделение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Фонд заработной платы,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тыс. руб.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Динамика, %</a:t>
                      </a:r>
                      <a:endParaRPr lang="ru-RU" sz="1200" dirty="0"/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2025</a:t>
                      </a:r>
                      <a:b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</a:b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( с учетом 1 кв.)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2025/2024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2025/2023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Бийск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67 199,00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75 357,40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78 995,70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42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+18%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г. Рубцовск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54 117,00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59 115,50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60 404,70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+2%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42" rtl="0" eaLnBrk="1" fontAlgn="b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+12%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>
            <a:cxnSpLocks/>
          </p:cNvCxnSpPr>
          <p:nvPr/>
        </p:nvCxnSpPr>
        <p:spPr>
          <a:xfrm flipV="1">
            <a:off x="1859802" y="2177873"/>
            <a:ext cx="326350" cy="407672"/>
          </a:xfrm>
          <a:prstGeom prst="straightConnector1">
            <a:avLst/>
          </a:prstGeom>
          <a:ln w="1905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9151" y="1546154"/>
            <a:ext cx="1481816" cy="461665"/>
          </a:xfrm>
          <a:prstGeom prst="rect">
            <a:avLst/>
          </a:prstGeom>
          <a:noFill/>
          <a:ln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+34 076,40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(+12%)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4187F-EBCF-96A5-A9A1-0F7D3E091615}"/>
              </a:ext>
            </a:extLst>
          </p:cNvPr>
          <p:cNvSpPr txBox="1"/>
          <p:nvPr/>
        </p:nvSpPr>
        <p:spPr>
          <a:xfrm>
            <a:off x="1080505" y="1048546"/>
            <a:ext cx="3240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>
                <a:solidFill>
                  <a:srgbClr val="025846"/>
                </a:solidFill>
              </a:rPr>
              <a:t>Динамика роста ФОТ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CD52B6-4E76-B984-51EE-C19082A71800}"/>
              </a:ext>
            </a:extLst>
          </p:cNvPr>
          <p:cNvSpPr txBox="1"/>
          <p:nvPr/>
        </p:nvSpPr>
        <p:spPr>
          <a:xfrm>
            <a:off x="7100286" y="775267"/>
            <a:ext cx="4155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Динамика роста ФОТ в разрезе отделений   </a:t>
            </a: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5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F1AD8A-C789-75AB-28E4-9931184D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EDBF4A-178F-7DBF-5163-08DF0AB6F805}"/>
              </a:ext>
            </a:extLst>
          </p:cNvPr>
          <p:cNvSpPr txBox="1"/>
          <p:nvPr/>
        </p:nvSpPr>
        <p:spPr>
          <a:xfrm>
            <a:off x="992777" y="218941"/>
            <a:ext cx="1131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2584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Направления деятельности КГБУЗ «Консультативно-диагностический центр Алтайского края» в 2025г.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4B25B0-CEC2-E871-9E83-99BA8C6CD1ED}"/>
              </a:ext>
            </a:extLst>
          </p:cNvPr>
          <p:cNvSpPr/>
          <p:nvPr/>
        </p:nvSpPr>
        <p:spPr>
          <a:xfrm>
            <a:off x="1055828" y="1383224"/>
            <a:ext cx="1076508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buFont typeface="Wingdings" panose="05000000000000000000" pitchFamily="2" charset="2"/>
              <a:buChar char="§"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584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Присоединение диагностических Центров гг. Бийск и Рубцовск для создания  диагностического холдинга;</a:t>
            </a:r>
          </a:p>
          <a:p>
            <a:pPr lvl="0" indent="71755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объединение накопленного опыта</a:t>
            </a:r>
          </a:p>
          <a:p>
            <a:pPr lvl="0" indent="71755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повышения эффективности ресурсов</a:t>
            </a:r>
          </a:p>
          <a:p>
            <a:pPr lvl="0" indent="71755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проведение инфраструктурных изменений под централизацию диагностических служб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5846"/>
                </a:solidFill>
                <a:effectLst/>
                <a:uLnTx/>
                <a:uFillTx/>
                <a:latin typeface="Roboto"/>
                <a:ea typeface="Calibri" pitchFamily="34" charset="0"/>
                <a:cs typeface="Times New Roman" pitchFamily="18" charset="0"/>
              </a:rPr>
              <a:t>Повышение финансовой устойчивости Центра;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 smtClean="0">
                <a:solidFill>
                  <a:srgbClr val="0070C0"/>
                </a:solidFill>
                <a:latin typeface="Roboto"/>
              </a:rPr>
              <a:t>расширение </a:t>
            </a:r>
            <a:r>
              <a:rPr lang="ru-RU" sz="1800" dirty="0">
                <a:solidFill>
                  <a:srgbClr val="0070C0"/>
                </a:solidFill>
                <a:latin typeface="Roboto"/>
              </a:rPr>
              <a:t>видов деятельности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 smtClean="0">
                <a:solidFill>
                  <a:srgbClr val="0070C0"/>
                </a:solidFill>
                <a:latin typeface="Roboto"/>
              </a:rPr>
              <a:t>введение </a:t>
            </a:r>
            <a:r>
              <a:rPr lang="ru-RU" sz="1800" dirty="0">
                <a:solidFill>
                  <a:srgbClr val="0070C0"/>
                </a:solidFill>
                <a:latin typeface="Roboto"/>
              </a:rPr>
              <a:t>новых услуг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изменение структуры услуг под запросы медицинских организаций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поиск новых форм взаимодействия с медицинской общественностью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расширение  санитарно-эпидемиологического заключения</a:t>
            </a:r>
          </a:p>
          <a:p>
            <a:pPr marL="628650" lvl="0" defTabSz="9144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</a:pPr>
            <a:r>
              <a:rPr lang="ru-RU" sz="1800" dirty="0">
                <a:solidFill>
                  <a:srgbClr val="0070C0"/>
                </a:solidFill>
                <a:latin typeface="Roboto"/>
              </a:rPr>
              <a:t>перераспределение функционала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5846"/>
                </a:solidFill>
                <a:effectLst/>
                <a:uLnTx/>
                <a:uFillTx/>
                <a:latin typeface="Roboto"/>
                <a:ea typeface="+mn-ea"/>
                <a:cs typeface="Times New Roman" pitchFamily="18" charset="0"/>
              </a:rPr>
              <a:t>Повышение эффективности использования оборудования;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49274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25846"/>
                </a:solidFill>
                <a:effectLst/>
                <a:uLnTx/>
                <a:uFillTx/>
                <a:latin typeface="Roboto"/>
                <a:ea typeface="Calibri" pitchFamily="34" charset="0"/>
                <a:cs typeface="Times New Roman" pitchFamily="18" charset="0"/>
              </a:rPr>
              <a:t>Внедрение современных цифровых технологий в деятельность Центра;</a:t>
            </a:r>
          </a:p>
        </p:txBody>
      </p:sp>
    </p:spTree>
    <p:extLst>
      <p:ext uri="{BB962C8B-B14F-4D97-AF65-F5344CB8AC3E}">
        <p14:creationId xmlns:p14="http://schemas.microsoft.com/office/powerpoint/2010/main" xmlns="" val="3214250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</a:rPr>
              <a:t>Динамика средней заработной платы*,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213186"/>
              </p:ext>
            </p:extLst>
          </p:nvPr>
        </p:nvGraphicFramePr>
        <p:xfrm>
          <a:off x="545689" y="864017"/>
          <a:ext cx="11540359" cy="5041165"/>
        </p:xfrm>
        <a:graphic>
          <a:graphicData uri="http://schemas.openxmlformats.org/drawingml/2006/table">
            <a:tbl>
              <a:tblPr/>
              <a:tblGrid>
                <a:gridCol w="40949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0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9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0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7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6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61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44583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Категории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Средняя</a:t>
                      </a:r>
                      <a:b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заработная плата, руб.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Динамика, 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37058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4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2023</a:t>
                      </a: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2024</a:t>
                      </a: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</a:t>
                      </a: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2025/2024</a:t>
                      </a: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42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2025/2023</a:t>
                      </a:r>
                    </a:p>
                  </a:txBody>
                  <a:tcPr marL="5972" marR="5972" marT="5972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27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74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Врачи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4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77 630,00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92 558,00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107 380,00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+16%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+38%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74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СМП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4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262626"/>
                          </a:solidFill>
                          <a:latin typeface="+mn-lt"/>
                          <a:cs typeface="Times New Roman" pitchFamily="18" charset="0"/>
                        </a:rPr>
                        <a:t>51 339,00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57 352,00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62 933,00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+10%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+22%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46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0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ММП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4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262626"/>
                          </a:solidFill>
                          <a:latin typeface="+mn-lt"/>
                          <a:cs typeface="Times New Roman" pitchFamily="18" charset="0"/>
                        </a:rPr>
                        <a:t>40 381,00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47 269,00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56 748,00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+20%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+41%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74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72" marR="5972" marT="597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972" marR="5972" marT="597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4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Административно-управленческий  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персонал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69 802,00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77 465,00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83 173,00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+7%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+19%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746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972" marR="5972" marT="597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5972" marR="5972" marT="5972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44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Прочий персонал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4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>
                          <a:solidFill>
                            <a:srgbClr val="262626"/>
                          </a:solidFill>
                          <a:latin typeface="+mn-lt"/>
                          <a:cs typeface="Times New Roman" pitchFamily="18" charset="0"/>
                        </a:rPr>
                        <a:t>33 711,00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36 916,00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41 018,00   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+11%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+22%</a:t>
                      </a:r>
                    </a:p>
                  </a:txBody>
                  <a:tcPr marL="5972" marR="5972" marT="597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475FF4-166D-EFB8-0388-868059669467}"/>
              </a:ext>
            </a:extLst>
          </p:cNvPr>
          <p:cNvSpPr txBox="1"/>
          <p:nvPr/>
        </p:nvSpPr>
        <p:spPr>
          <a:xfrm>
            <a:off x="223767" y="6189507"/>
            <a:ext cx="9385903" cy="812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</a:t>
            </a:r>
            <a:r>
              <a:rPr lang="ru-RU" dirty="0">
                <a:solidFill>
                  <a:srgbClr val="0070C0"/>
                </a:solidFill>
              </a:rPr>
              <a:t>*В </a:t>
            </a:r>
            <a:r>
              <a:rPr lang="ru-RU" sz="1400" b="1" dirty="0">
                <a:solidFill>
                  <a:srgbClr val="0070C0"/>
                </a:solidFill>
              </a:rPr>
              <a:t>структуре заработной платы врачей терапевтов профилактические мероприятия составляют 12,7 %;</a:t>
            </a:r>
          </a:p>
          <a:p>
            <a:pPr indent="3143250"/>
            <a:r>
              <a:rPr lang="ru-RU" sz="1400" b="1" dirty="0">
                <a:solidFill>
                  <a:srgbClr val="0070C0"/>
                </a:solidFill>
              </a:rPr>
              <a:t>     врачей акушер-гинекологов – 3,5 %;</a:t>
            </a:r>
          </a:p>
          <a:p>
            <a:pPr indent="3143250"/>
            <a:r>
              <a:rPr lang="ru-RU" sz="1400" b="1" dirty="0">
                <a:solidFill>
                  <a:srgbClr val="0070C0"/>
                </a:solidFill>
              </a:rPr>
              <a:t>     врачей урологов – 1,5 %.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971498-20E4-CC3C-33CA-CA9A217B5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25846"/>
                </a:solidFill>
                <a:latin typeface="+mj-lt"/>
                <a:ea typeface="Roboto" panose="02000000000000000000" pitchFamily="2" charset="0"/>
                <a:cs typeface="Times New Roman" pitchFamily="18" charset="0"/>
              </a:rPr>
              <a:t>Меры стимулирования персонала в 2025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F48248-89E1-63C1-3897-A0504FF35A5C}"/>
              </a:ext>
            </a:extLst>
          </p:cNvPr>
          <p:cNvSpPr txBox="1"/>
          <p:nvPr/>
        </p:nvSpPr>
        <p:spPr>
          <a:xfrm>
            <a:off x="509963" y="937822"/>
            <a:ext cx="11639996" cy="5736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srgbClr val="008000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Премии к праздникам и по итогам работы </a:t>
            </a: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prstClr val="black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Доставка сотрудников транспортом Центра в вечернее время</a:t>
            </a: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srgbClr val="008000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Корпоративные мероприятия</a:t>
            </a: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prstClr val="black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Дополнительные оплачиваемые отпуска за вредные условия труда и ненормированный рабочий день;</a:t>
            </a: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srgbClr val="008000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Дополнительные оплачиваемые дни отдыха работникам (316 сотрудников воспользовались):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на 1 сентября для родителей начальной школы, </a:t>
            </a:r>
          </a:p>
          <a:p>
            <a:pPr marL="743223" lvl="1" indent="-278489" algn="just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в связи со смертью близкого родственника, бракосочетания, 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регистрация брака сотрудников, регистрация брака  детей сотрудников 1-2 дня;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за участие в спортивных мероприятиях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за отсутствие  листов нетрудоспособности в течение  календарного года;</a:t>
            </a:r>
            <a:endParaRPr lang="ru-RU" sz="1560" dirty="0">
              <a:solidFill>
                <a:prstClr val="black"/>
              </a:solidFill>
              <a:latin typeface="Aptos" panose="02110004020202020204"/>
              <a:cs typeface="Arial" pitchFamily="34" charset="0"/>
            </a:endParaRP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prstClr val="black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Встречи с ветеранами, профилактические осмотры ветеранов Центра;</a:t>
            </a:r>
          </a:p>
          <a:p>
            <a:pPr marL="278489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560" b="1" dirty="0">
                <a:solidFill>
                  <a:srgbClr val="008000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70 % медицинского и 100 % немедицинского персонала обеспечено спецодеждой;</a:t>
            </a:r>
          </a:p>
          <a:p>
            <a:pPr marL="278489" indent="-278489" defTabSz="891165" eaLnBrk="0" fontAlgn="base" hangingPunct="0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Wingdings" pitchFamily="2" charset="2"/>
              <a:buChar char="§"/>
            </a:pPr>
            <a:r>
              <a:rPr lang="ru-RU" sz="1560" b="1" dirty="0">
                <a:solidFill>
                  <a:prstClr val="black"/>
                </a:solidFill>
                <a:latin typeface="Aptos" panose="02110004020202020204"/>
                <a:ea typeface="Times New Roman" pitchFamily="18" charset="0"/>
                <a:cs typeface="Times New Roman" pitchFamily="18" charset="0"/>
              </a:rPr>
              <a:t>Выплаты материальной помощи, тыс. руб.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при рождении ребенка;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 в случае смерти работника или его близких родственников – МРОТ;</a:t>
            </a:r>
          </a:p>
          <a:p>
            <a:pPr marL="743223" lvl="1" indent="-278489" defTabSz="891165" fontAlgn="base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560" dirty="0">
                <a:solidFill>
                  <a:prstClr val="black"/>
                </a:solidFill>
                <a:latin typeface="Aptos" panose="02110004020202020204"/>
                <a:cs typeface="Times New Roman" pitchFamily="18" charset="0"/>
              </a:rPr>
              <a:t> к юбилейным датам - 10 тыс. руб. ;</a:t>
            </a:r>
          </a:p>
          <a:p>
            <a:pPr defTabSz="891165" eaLnBrk="0" fontAlgn="base" hangingPunct="0">
              <a:spcBef>
                <a:spcPct val="0"/>
              </a:spcBef>
              <a:spcAft>
                <a:spcPts val="585"/>
              </a:spcAft>
              <a:buClr>
                <a:srgbClr val="0E2841"/>
              </a:buClr>
              <a:buSzPct val="150000"/>
            </a:pPr>
            <a:endParaRPr lang="ru-RU" sz="1560" dirty="0">
              <a:solidFill>
                <a:prstClr val="black"/>
              </a:solidFill>
              <a:latin typeface="Aptos" panose="02110004020202020204"/>
              <a:ea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560" dirty="0">
              <a:solidFill>
                <a:prstClr val="black"/>
              </a:solidFill>
              <a:latin typeface="Aptos" panose="02110004020202020204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blob:https://web.whatsapp.com/17c225d2-7d84-4754-bde4-4c8354db9e5f"/>
          <p:cNvSpPr>
            <a:spLocks noChangeAspect="1" noChangeArrowheads="1"/>
          </p:cNvSpPr>
          <p:nvPr/>
        </p:nvSpPr>
        <p:spPr bwMode="auto">
          <a:xfrm>
            <a:off x="311751" y="-48368"/>
            <a:ext cx="297053" cy="297054"/>
          </a:xfrm>
          <a:prstGeom prst="rect">
            <a:avLst/>
          </a:prstGeom>
          <a:noFill/>
        </p:spPr>
        <p:txBody>
          <a:bodyPr vert="horz" wrap="square" lIns="89116" tIns="44558" rIns="89116" bIns="44558" numCol="1" anchor="t" anchorCtr="0" compatLnSpc="1">
            <a:prstTxWarp prst="textNoShape">
              <a:avLst/>
            </a:prstTxWarp>
          </a:bodyPr>
          <a:lstStyle/>
          <a:p>
            <a:pPr defTabSz="945032"/>
            <a:endParaRPr lang="ru-RU" sz="1754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292" name="AutoShape 4" descr="blob:https://web.whatsapp.com/17c225d2-7d84-4754-bde4-4c8354db9e5f"/>
          <p:cNvSpPr>
            <a:spLocks noChangeAspect="1" noChangeArrowheads="1"/>
          </p:cNvSpPr>
          <p:nvPr/>
        </p:nvSpPr>
        <p:spPr bwMode="auto">
          <a:xfrm>
            <a:off x="311751" y="-48368"/>
            <a:ext cx="297053" cy="297054"/>
          </a:xfrm>
          <a:prstGeom prst="rect">
            <a:avLst/>
          </a:prstGeom>
          <a:noFill/>
        </p:spPr>
        <p:txBody>
          <a:bodyPr vert="horz" wrap="square" lIns="89116" tIns="44558" rIns="89116" bIns="44558" numCol="1" anchor="t" anchorCtr="0" compatLnSpc="1">
            <a:prstTxWarp prst="textNoShape">
              <a:avLst/>
            </a:prstTxWarp>
          </a:bodyPr>
          <a:lstStyle/>
          <a:p>
            <a:pPr defTabSz="945032"/>
            <a:endParaRPr lang="ru-RU" sz="1754">
              <a:solidFill>
                <a:prstClr val="black"/>
              </a:solidFill>
              <a:latin typeface="Aptos" panose="02110004020202020204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220D393E-6E45-8CCA-79CC-A9A2B6D5A2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33467090"/>
              </p:ext>
            </p:extLst>
          </p:nvPr>
        </p:nvGraphicFramePr>
        <p:xfrm>
          <a:off x="7800975" y="4721443"/>
          <a:ext cx="4383088" cy="239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F89F2D6A-F967-62C7-2027-B29F7BC7DBF5}"/>
              </a:ext>
            </a:extLst>
          </p:cNvPr>
          <p:cNvCxnSpPr>
            <a:cxnSpLocks/>
          </p:cNvCxnSpPr>
          <p:nvPr/>
        </p:nvCxnSpPr>
        <p:spPr>
          <a:xfrm>
            <a:off x="5412266" y="5213131"/>
            <a:ext cx="48472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5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621CFF-19B4-92CF-35CD-FEF18928E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93C1E09-E406-530E-E337-8279BE3D38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7396" y="152691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  <a:latin typeface="+mj-lt"/>
              </a:rPr>
              <a:t> </a:t>
            </a:r>
            <a:r>
              <a:rPr lang="ru-RU" sz="2400" dirty="0">
                <a:solidFill>
                  <a:srgbClr val="025846"/>
                </a:solidFill>
                <a:latin typeface="+mj-lt"/>
                <a:ea typeface="Roboto" panose="02000000000000000000" pitchFamily="2" charset="0"/>
                <a:cs typeface="Times New Roman" pitchFamily="18" charset="0"/>
              </a:rPr>
              <a:t>Эффективность мер по привлечению кадров в 2025 году</a:t>
            </a:r>
          </a:p>
        </p:txBody>
      </p:sp>
      <p:sp>
        <p:nvSpPr>
          <p:cNvPr id="12290" name="AutoShape 2" descr="blob:https://web.whatsapp.com/17c225d2-7d84-4754-bde4-4c8354db9e5f">
            <a:extLst>
              <a:ext uri="{FF2B5EF4-FFF2-40B4-BE49-F238E27FC236}">
                <a16:creationId xmlns:a16="http://schemas.microsoft.com/office/drawing/2014/main" xmlns="" id="{ACD97DD1-C36F-EFFD-A2A7-DDA1D30D7C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751" y="-48368"/>
            <a:ext cx="297053" cy="297054"/>
          </a:xfrm>
          <a:prstGeom prst="rect">
            <a:avLst/>
          </a:prstGeom>
          <a:noFill/>
        </p:spPr>
        <p:txBody>
          <a:bodyPr vert="horz" wrap="square" lIns="89116" tIns="44558" rIns="89116" bIns="44558" numCol="1" anchor="t" anchorCtr="0" compatLnSpc="1">
            <a:prstTxWarp prst="textNoShape">
              <a:avLst/>
            </a:prstTxWarp>
          </a:bodyPr>
          <a:lstStyle/>
          <a:p>
            <a:pPr defTabSz="945032"/>
            <a:endParaRPr lang="ru-RU" sz="1754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2292" name="AutoShape 4" descr="blob:https://web.whatsapp.com/17c225d2-7d84-4754-bde4-4c8354db9e5f">
            <a:extLst>
              <a:ext uri="{FF2B5EF4-FFF2-40B4-BE49-F238E27FC236}">
                <a16:creationId xmlns:a16="http://schemas.microsoft.com/office/drawing/2014/main" xmlns="" id="{DAB3BAB7-9CCF-AA68-E4C3-9DDC06A9D5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751" y="-48368"/>
            <a:ext cx="297053" cy="297054"/>
          </a:xfrm>
          <a:prstGeom prst="rect">
            <a:avLst/>
          </a:prstGeom>
          <a:noFill/>
        </p:spPr>
        <p:txBody>
          <a:bodyPr vert="horz" wrap="square" lIns="89116" tIns="44558" rIns="89116" bIns="44558" numCol="1" anchor="t" anchorCtr="0" compatLnSpc="1">
            <a:prstTxWarp prst="textNoShape">
              <a:avLst/>
            </a:prstTxWarp>
          </a:bodyPr>
          <a:lstStyle/>
          <a:p>
            <a:pPr defTabSz="945032"/>
            <a:endParaRPr lang="ru-RU" sz="1754">
              <a:solidFill>
                <a:prstClr val="black"/>
              </a:solidFill>
              <a:latin typeface="Aptos" panose="02110004020202020204"/>
            </a:endParaRPr>
          </a:p>
        </p:txBody>
      </p:sp>
      <p:graphicFrame>
        <p:nvGraphicFramePr>
          <p:cNvPr id="6" name="Объект 12">
            <a:extLst>
              <a:ext uri="{FF2B5EF4-FFF2-40B4-BE49-F238E27FC236}">
                <a16:creationId xmlns:a16="http://schemas.microsoft.com/office/drawing/2014/main" xmlns="" id="{5EBC8883-87A3-7AE4-1262-F53484573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8094938"/>
              </p:ext>
            </p:extLst>
          </p:nvPr>
        </p:nvGraphicFramePr>
        <p:xfrm>
          <a:off x="359376" y="1514332"/>
          <a:ext cx="5330380" cy="1086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595">
                  <a:extLst>
                    <a:ext uri="{9D8B030D-6E8A-4147-A177-3AD203B41FA5}">
                      <a16:colId xmlns:a16="http://schemas.microsoft.com/office/drawing/2014/main" xmlns="" val="2477600584"/>
                    </a:ext>
                  </a:extLst>
                </a:gridCol>
                <a:gridCol w="1332595">
                  <a:extLst>
                    <a:ext uri="{9D8B030D-6E8A-4147-A177-3AD203B41FA5}">
                      <a16:colId xmlns:a16="http://schemas.microsoft.com/office/drawing/2014/main" xmlns="" val="2985693357"/>
                    </a:ext>
                  </a:extLst>
                </a:gridCol>
                <a:gridCol w="1332595">
                  <a:extLst>
                    <a:ext uri="{9D8B030D-6E8A-4147-A177-3AD203B41FA5}">
                      <a16:colId xmlns:a16="http://schemas.microsoft.com/office/drawing/2014/main" xmlns="" val="167016730"/>
                    </a:ext>
                  </a:extLst>
                </a:gridCol>
                <a:gridCol w="1332595">
                  <a:extLst>
                    <a:ext uri="{9D8B030D-6E8A-4147-A177-3AD203B41FA5}">
                      <a16:colId xmlns:a16="http://schemas.microsoft.com/office/drawing/2014/main" xmlns="" val="397960860"/>
                    </a:ext>
                  </a:extLst>
                </a:gridCol>
              </a:tblGrid>
              <a:tr h="26714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Врачи</a:t>
                      </a:r>
                    </a:p>
                  </a:txBody>
                  <a:tcPr marL="94500" marR="94500" marT="47250" marB="4725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СМП</a:t>
                      </a:r>
                    </a:p>
                  </a:txBody>
                  <a:tcPr marL="94500" marR="94500" marT="47250" marB="4725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263190"/>
                  </a:ext>
                </a:extLst>
              </a:tr>
              <a:tr h="276351"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500" marR="94500" marT="47250" marB="47250"/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4500" marR="94500" marT="47250" marB="47250"/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94500" marR="94500" marT="47250" marB="47250"/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94500" marR="94500" marT="47250" marB="47250"/>
                </a:tc>
                <a:extLst>
                  <a:ext uri="{0D108BD9-81ED-4DB2-BD59-A6C34878D82A}">
                    <a16:rowId xmlns:a16="http://schemas.microsoft.com/office/drawing/2014/main" xmlns="" val="4253144296"/>
                  </a:ext>
                </a:extLst>
              </a:tr>
              <a:tr h="474265"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4500" marR="94500" marT="47250" marB="472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4500" marR="94500" marT="47250" marB="472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4500" marR="94500" marT="47250" marB="4725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4500" marR="94500" marT="47250" marB="4725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157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C63390-2A67-0760-8554-9ADCCFA2A713}"/>
              </a:ext>
            </a:extLst>
          </p:cNvPr>
          <p:cNvSpPr txBox="1"/>
          <p:nvPr/>
        </p:nvSpPr>
        <p:spPr>
          <a:xfrm>
            <a:off x="419100" y="990559"/>
            <a:ext cx="5347794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Трудоустройство медицинских работников</a:t>
            </a:r>
          </a:p>
        </p:txBody>
      </p:sp>
      <p:graphicFrame>
        <p:nvGraphicFramePr>
          <p:cNvPr id="10" name="Объект 14">
            <a:extLst>
              <a:ext uri="{FF2B5EF4-FFF2-40B4-BE49-F238E27FC236}">
                <a16:creationId xmlns:a16="http://schemas.microsoft.com/office/drawing/2014/main" xmlns="" id="{0DAA7C9E-C308-4820-E5B9-F232212FA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41399459"/>
              </p:ext>
            </p:extLst>
          </p:nvPr>
        </p:nvGraphicFramePr>
        <p:xfrm>
          <a:off x="422228" y="3156056"/>
          <a:ext cx="5356636" cy="381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442">
                  <a:extLst>
                    <a:ext uri="{9D8B030D-6E8A-4147-A177-3AD203B41FA5}">
                      <a16:colId xmlns:a16="http://schemas.microsoft.com/office/drawing/2014/main" xmlns="" val="4290203833"/>
                    </a:ext>
                  </a:extLst>
                </a:gridCol>
                <a:gridCol w="3440194">
                  <a:extLst>
                    <a:ext uri="{9D8B030D-6E8A-4147-A177-3AD203B41FA5}">
                      <a16:colId xmlns:a16="http://schemas.microsoft.com/office/drawing/2014/main" xmlns="" val="43466023"/>
                    </a:ext>
                  </a:extLst>
                </a:gridCol>
              </a:tblGrid>
              <a:tr h="744647">
                <a:tc>
                  <a:txBody>
                    <a:bodyPr/>
                    <a:lstStyle/>
                    <a:p>
                      <a:pPr marL="0" marR="0" lvl="0" indent="0" algn="ctr" defTabSz="94503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Ординатура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Количество человек, обучающихся по целевой подготовке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1055229146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Хирургия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(второй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2895526296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Рентгенология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(второй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1238447655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Онкология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(первый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437916509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Неврология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(второй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3808287673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Эндокринология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(первый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3407951763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(второй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3079909194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Общая терапия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(первый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15674190"/>
                  </a:ext>
                </a:extLst>
              </a:tr>
              <a:tr h="383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Генетика</a:t>
                      </a:r>
                    </a:p>
                  </a:txBody>
                  <a:tcPr marL="70875" marR="7087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(первый год обучения)</a:t>
                      </a:r>
                    </a:p>
                  </a:txBody>
                  <a:tcPr marL="70875" marR="70875" marT="0" marB="0"/>
                </a:tc>
                <a:extLst>
                  <a:ext uri="{0D108BD9-81ED-4DB2-BD59-A6C34878D82A}">
                    <a16:rowId xmlns:a16="http://schemas.microsoft.com/office/drawing/2014/main" xmlns="" val="2935453559"/>
                  </a:ext>
                </a:extLst>
              </a:tr>
            </a:tbl>
          </a:graphicData>
        </a:graphic>
      </p:graphicFrame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4D08D246-856B-DF79-ED2A-1439B1EC00AC}"/>
              </a:ext>
            </a:extLst>
          </p:cNvPr>
          <p:cNvSpPr txBox="1">
            <a:spLocks/>
          </p:cNvSpPr>
          <p:nvPr/>
        </p:nvSpPr>
        <p:spPr>
          <a:xfrm>
            <a:off x="1342417" y="2651437"/>
            <a:ext cx="3554392" cy="455970"/>
          </a:xfrm>
          <a:prstGeom prst="rect">
            <a:avLst/>
          </a:prstGeom>
        </p:spPr>
        <p:txBody>
          <a:bodyPr/>
          <a:lstStyle>
            <a:lvl1pPr marL="236258" indent="-236258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74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91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807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23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839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355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872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388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подготовка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59D05499-B0B6-9A1C-82DA-32A3442B8219}"/>
              </a:ext>
            </a:extLst>
          </p:cNvPr>
          <p:cNvSpPr txBox="1">
            <a:spLocks/>
          </p:cNvSpPr>
          <p:nvPr/>
        </p:nvSpPr>
        <p:spPr>
          <a:xfrm>
            <a:off x="6342078" y="990559"/>
            <a:ext cx="5157787" cy="4579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6258" indent="-236258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74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91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807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23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839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355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872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388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Обучено по программам профессиональной переподготовки </a:t>
            </a:r>
            <a:endParaRPr lang="ru-RU" dirty="0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AB5133BE-FBCE-4A52-3699-B3A1B60EE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4054237"/>
              </p:ext>
            </p:extLst>
          </p:nvPr>
        </p:nvGraphicFramePr>
        <p:xfrm>
          <a:off x="6299994" y="1530466"/>
          <a:ext cx="4916119" cy="1592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7294">
                  <a:extLst>
                    <a:ext uri="{9D8B030D-6E8A-4147-A177-3AD203B41FA5}">
                      <a16:colId xmlns:a16="http://schemas.microsoft.com/office/drawing/2014/main" xmlns="" val="1812464448"/>
                    </a:ext>
                  </a:extLst>
                </a:gridCol>
                <a:gridCol w="1056608">
                  <a:extLst>
                    <a:ext uri="{9D8B030D-6E8A-4147-A177-3AD203B41FA5}">
                      <a16:colId xmlns:a16="http://schemas.microsoft.com/office/drawing/2014/main" xmlns="" val="1144528900"/>
                    </a:ext>
                  </a:extLst>
                </a:gridCol>
                <a:gridCol w="853169">
                  <a:extLst>
                    <a:ext uri="{9D8B030D-6E8A-4147-A177-3AD203B41FA5}">
                      <a16:colId xmlns:a16="http://schemas.microsoft.com/office/drawing/2014/main" xmlns="" val="972690091"/>
                    </a:ext>
                  </a:extLst>
                </a:gridCol>
                <a:gridCol w="785367">
                  <a:extLst>
                    <a:ext uri="{9D8B030D-6E8A-4147-A177-3AD203B41FA5}">
                      <a16:colId xmlns:a16="http://schemas.microsoft.com/office/drawing/2014/main" xmlns="" val="712576075"/>
                    </a:ext>
                  </a:extLst>
                </a:gridCol>
                <a:gridCol w="853681">
                  <a:extLst>
                    <a:ext uri="{9D8B030D-6E8A-4147-A177-3AD203B41FA5}">
                      <a16:colId xmlns:a16="http://schemas.microsoft.com/office/drawing/2014/main" xmlns="" val="2160882913"/>
                    </a:ext>
                  </a:extLst>
                </a:gridCol>
              </a:tblGrid>
              <a:tr h="60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rPr>
                        <a:t>За счет средств федерального бюджета 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8201" marR="58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latin typeface="Times New Roman"/>
                          <a:cs typeface="Times New Roman"/>
                        </a:rPr>
                        <a:t>За счет средств мед. организации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8201" marR="582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564448"/>
                  </a:ext>
                </a:extLst>
              </a:tr>
              <a:tr h="217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2024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2025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2024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2025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extLst>
                  <a:ext uri="{0D108BD9-81ED-4DB2-BD59-A6C34878D82A}">
                    <a16:rowId xmlns:a16="http://schemas.microsoft.com/office/drawing/2014/main" xmlns="" val="2593137956"/>
                  </a:ext>
                </a:extLst>
              </a:tr>
              <a:tr h="20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Врачи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2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extLst>
                  <a:ext uri="{0D108BD9-81ED-4DB2-BD59-A6C34878D82A}">
                    <a16:rowId xmlns:a16="http://schemas.microsoft.com/office/drawing/2014/main" xmlns="" val="162070843"/>
                  </a:ext>
                </a:extLst>
              </a:tr>
              <a:tr h="427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СМП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3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</a:rPr>
                        <a:t>10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1" marR="58201" marT="0" marB="0"/>
                </a:tc>
                <a:extLst>
                  <a:ext uri="{0D108BD9-81ED-4DB2-BD59-A6C34878D82A}">
                    <a16:rowId xmlns:a16="http://schemas.microsoft.com/office/drawing/2014/main" xmlns="" val="2216110696"/>
                  </a:ext>
                </a:extLst>
              </a:tr>
            </a:tbl>
          </a:graphicData>
        </a:graphic>
      </p:graphicFrame>
      <p:graphicFrame>
        <p:nvGraphicFramePr>
          <p:cNvPr id="14" name="Объект 15">
            <a:extLst>
              <a:ext uri="{FF2B5EF4-FFF2-40B4-BE49-F238E27FC236}">
                <a16:creationId xmlns:a16="http://schemas.microsoft.com/office/drawing/2014/main" xmlns="" id="{A231962E-3F63-7043-7F54-4F65C075F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4248611"/>
              </p:ext>
            </p:extLst>
          </p:nvPr>
        </p:nvGraphicFramePr>
        <p:xfrm>
          <a:off x="6315869" y="3785487"/>
          <a:ext cx="5235187" cy="2999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859F344D-BC2E-1962-CB9A-1B167E9A9864}"/>
              </a:ext>
            </a:extLst>
          </p:cNvPr>
          <p:cNvSpPr txBox="1">
            <a:spLocks/>
          </p:cNvSpPr>
          <p:nvPr/>
        </p:nvSpPr>
        <p:spPr>
          <a:xfrm>
            <a:off x="6255144" y="3299387"/>
            <a:ext cx="5356636" cy="4579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36258" indent="-236258" algn="l" defTabSz="945032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74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91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807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323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839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355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872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388" indent="-236258" algn="l" defTabSz="945032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работников, обучившихся на циклах повышения квалификации</a:t>
            </a:r>
            <a:endParaRPr lang="ru-RU" dirty="0"/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76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971498-20E4-CC3C-33CA-CA9A217B58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25846"/>
                </a:solidFill>
              </a:rPr>
              <a:t>Меры стимулирования персонала в 2025 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F48248-89E1-63C1-3897-A0504FF35A5C}"/>
              </a:ext>
            </a:extLst>
          </p:cNvPr>
          <p:cNvSpPr txBox="1"/>
          <p:nvPr/>
        </p:nvSpPr>
        <p:spPr>
          <a:xfrm>
            <a:off x="805238" y="829348"/>
            <a:ext cx="8913221" cy="6282622"/>
          </a:xfrm>
          <a:prstGeom prst="rect">
            <a:avLst/>
          </a:prstGeom>
          <a:noFill/>
        </p:spPr>
        <p:txBody>
          <a:bodyPr wrap="square" lIns="95381" tIns="47691" rIns="95381" bIns="47691">
            <a:spAutoFit/>
          </a:bodyPr>
          <a:lstStyle/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Премии к праздникам и по итогам работы </a:t>
            </a: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ea typeface="Times New Roman" pitchFamily="18" charset="0"/>
                <a:cs typeface="Times New Roman" pitchFamily="18" charset="0"/>
              </a:rPr>
              <a:t>Доставка сотрудников транспортом Центра в вечернее время</a:t>
            </a: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Корпоративные мероприятия</a:t>
            </a: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ea typeface="Times New Roman" pitchFamily="18" charset="0"/>
                <a:cs typeface="Times New Roman" pitchFamily="18" charset="0"/>
              </a:rPr>
              <a:t>Дополнительные оплачиваемые отпуска за вредные условия труда и ненормированный рабочий день;</a:t>
            </a: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Дополнительные оплачиваемые дни отдыха работникам (316 сотрудников воспользовались):</a:t>
            </a:r>
          </a:p>
          <a:p>
            <a:pPr marL="750127" lvl="1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на 1 сентября для родителей начальной школы, </a:t>
            </a:r>
          </a:p>
          <a:p>
            <a:pPr marL="750127" lvl="1" indent="-281076" algn="just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в связи со смертью близкого родственника, бракосочетания, </a:t>
            </a:r>
          </a:p>
          <a:p>
            <a:pPr marL="750127" lvl="1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Регистрация брака сотрудников, регистрация брака  детей сотрудников 1-2 дня;</a:t>
            </a:r>
          </a:p>
          <a:p>
            <a:pPr marL="750127" lvl="1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за участие в спортивных мероприятиях</a:t>
            </a:r>
          </a:p>
          <a:p>
            <a:pPr marL="750127" lvl="1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cs typeface="Times New Roman" pitchFamily="18" charset="0"/>
              </a:rPr>
              <a:t>за отсутствие  листов нетрудоспособности в течение  календарного года;</a:t>
            </a:r>
            <a:endParaRPr lang="ru-RU" sz="1800" dirty="0">
              <a:cs typeface="Arial" pitchFamily="34" charset="0"/>
            </a:endParaRP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ea typeface="Times New Roman" pitchFamily="18" charset="0"/>
                <a:cs typeface="Times New Roman" pitchFamily="18" charset="0"/>
              </a:rPr>
              <a:t>Встречи с ветеранами, профилактические осмотры ветеранов Центра;</a:t>
            </a:r>
          </a:p>
          <a:p>
            <a:pPr marL="281076" indent="-281076" defTabSz="899443" fontAlgn="base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ru-RU" sz="1800" b="1" dirty="0">
                <a:solidFill>
                  <a:srgbClr val="008000"/>
                </a:solidFill>
                <a:ea typeface="Times New Roman" pitchFamily="18" charset="0"/>
                <a:cs typeface="Times New Roman" pitchFamily="18" charset="0"/>
              </a:rPr>
              <a:t>70 % медицинского и 100 % немедицинского персонала обеспечено спецодеждой;</a:t>
            </a:r>
          </a:p>
          <a:p>
            <a:pPr marL="281076" indent="-281076" defTabSz="899443" eaLnBrk="0" fontAlgn="base" hangingPunct="0">
              <a:spcBef>
                <a:spcPct val="0"/>
              </a:spcBef>
              <a:spcAft>
                <a:spcPts val="590"/>
              </a:spcAft>
              <a:buClr>
                <a:schemeClr val="tx2"/>
              </a:buClr>
              <a:buSzPct val="150000"/>
              <a:buFont typeface="Wingdings" pitchFamily="2" charset="2"/>
              <a:buChar char="§"/>
            </a:pPr>
            <a:r>
              <a:rPr lang="ru-RU" sz="1800" b="1" dirty="0">
                <a:ea typeface="Times New Roman" pitchFamily="18" charset="0"/>
                <a:cs typeface="Times New Roman" pitchFamily="18" charset="0"/>
              </a:rPr>
              <a:t>Выплаты материальной помощи </a:t>
            </a:r>
            <a:r>
              <a:rPr lang="ru-RU" sz="1800" dirty="0">
                <a:ea typeface="Times New Roman" pitchFamily="18" charset="0"/>
                <a:cs typeface="Times New Roman" pitchFamily="18" charset="0"/>
              </a:rPr>
              <a:t>(при рождении ребенка, в случае смерти работника или его близких родственников - МРОТ, к юбилейным датам- 10 тыс. руб. </a:t>
            </a:r>
            <a:r>
              <a:rPr lang="ru-RU" sz="1800" dirty="0" smtClean="0">
                <a:ea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blob:https://web.whatsapp.com/17c225d2-7d84-4754-bde4-4c8354db9e5f"/>
          <p:cNvSpPr>
            <a:spLocks noChangeAspect="1" noChangeArrowheads="1"/>
          </p:cNvSpPr>
          <p:nvPr/>
        </p:nvSpPr>
        <p:spPr bwMode="auto">
          <a:xfrm>
            <a:off x="311750" y="-144462"/>
            <a:ext cx="297053" cy="304801"/>
          </a:xfrm>
          <a:prstGeom prst="rect">
            <a:avLst/>
          </a:prstGeom>
          <a:noFill/>
        </p:spPr>
        <p:txBody>
          <a:bodyPr vert="horz" wrap="square" lIns="89947" tIns="44973" rIns="89947" bIns="44973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2292" name="AutoShape 4" descr="blob:https://web.whatsapp.com/17c225d2-7d84-4754-bde4-4c8354db9e5f"/>
          <p:cNvSpPr>
            <a:spLocks noChangeAspect="1" noChangeArrowheads="1"/>
          </p:cNvSpPr>
          <p:nvPr/>
        </p:nvSpPr>
        <p:spPr bwMode="auto">
          <a:xfrm>
            <a:off x="311750" y="-144462"/>
            <a:ext cx="297053" cy="304801"/>
          </a:xfrm>
          <a:prstGeom prst="rect">
            <a:avLst/>
          </a:prstGeom>
          <a:noFill/>
        </p:spPr>
        <p:txBody>
          <a:bodyPr vert="horz" wrap="square" lIns="89947" tIns="44973" rIns="89947" bIns="44973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428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21"/>
          </p:nvPr>
        </p:nvSpPr>
        <p:spPr>
          <a:xfrm>
            <a:off x="914400" y="142964"/>
            <a:ext cx="10029825" cy="61595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25846"/>
                </a:solidFill>
              </a:rPr>
              <a:t>Укомплектованность медицинских должностей в разрезе отделений, 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6452944"/>
              </p:ext>
            </p:extLst>
          </p:nvPr>
        </p:nvGraphicFramePr>
        <p:xfrm>
          <a:off x="970062" y="876023"/>
          <a:ext cx="10904916" cy="6297317"/>
        </p:xfrm>
        <a:graphic>
          <a:graphicData uri="http://schemas.openxmlformats.org/drawingml/2006/table">
            <a:tbl>
              <a:tblPr/>
              <a:tblGrid>
                <a:gridCol w="3634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9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53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98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5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2024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600" b="1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5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Врачи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СМП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Врачи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СМП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Отделение лучевой диагностики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93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,3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87,0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97,0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1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Отделение ультразвуковой диагностики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99,0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92,0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92,0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1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Отделение функциональной диагностики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89,0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94,0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97,0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3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Отделение эндоскопии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96,0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92,0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Консультативно-поликлиническое отделение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87,3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97,3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88,0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79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Центр охраны здоровья семьи и репродукции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91,0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84,0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30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Центр амбулаторной онкологической помощи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41,0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98,0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Эндокринологический центр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97,6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98,0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Отделение медицинской реабилитации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85,7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97,5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Группа анестезиологии-реанимации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92,0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Дневной стационар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77,7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89,0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83,0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Медико-генетическая консультация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92,0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Клинико-диагностическая лаборатория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91,8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98,0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5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Лаборатория микробиологических исследований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94,0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93,0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94,0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94,0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Патологоанатомическое отделение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98,0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3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Подразделение г. Бийск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80,7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45032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82,8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259119"/>
                  </a:ext>
                </a:extLst>
              </a:tr>
              <a:tr h="221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Подразделение г. Рубцовск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97,1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98,4</a:t>
                      </a:r>
                    </a:p>
                  </a:txBody>
                  <a:tcPr marL="59795" marR="59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440575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131" y="113843"/>
            <a:ext cx="208655" cy="4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3285" tIns="51642" rIns="103285" bIns="51642" numCol="1" anchor="ctr" anchorCtr="0" compatLnSpc="1">
            <a:prstTxWarp prst="textNoShape">
              <a:avLst/>
            </a:prstTxWarp>
            <a:spAutoFit/>
          </a:bodyPr>
          <a:lstStyle/>
          <a:p>
            <a:pPr defTabSz="1032861" fontAlgn="base">
              <a:spcBef>
                <a:spcPct val="0"/>
              </a:spcBef>
              <a:spcAft>
                <a:spcPct val="0"/>
              </a:spcAft>
            </a:pPr>
            <a:endParaRPr lang="ru-RU" sz="2046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255242" y="50262"/>
            <a:ext cx="10420510" cy="6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285" tIns="51642" rIns="103285" bIns="5164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032861" fontAlgn="base">
              <a:spcBef>
                <a:spcPct val="0"/>
              </a:spcBef>
              <a:spcAft>
                <a:spcPct val="0"/>
              </a:spcAft>
            </a:pPr>
            <a:endParaRPr lang="ru-RU" sz="156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defTabSz="1032861" fontAlgn="base">
              <a:spcBef>
                <a:spcPct val="0"/>
              </a:spcBef>
              <a:spcAft>
                <a:spcPct val="0"/>
              </a:spcAft>
            </a:pPr>
            <a:endParaRPr lang="ru-RU" sz="1754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585AF6-3CFD-EF7F-6863-347A928C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6E1433BD-AF2D-164A-3DA7-4BB09273B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34064977"/>
              </p:ext>
            </p:extLst>
          </p:nvPr>
        </p:nvGraphicFramePr>
        <p:xfrm>
          <a:off x="8363481" y="2102721"/>
          <a:ext cx="3942819" cy="134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xmlns="" id="{E62F0489-F1DD-9ABC-9FBD-3321E4661A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</a:rPr>
              <a:t>Результаты организации «Отдела профилактической дезинфекции»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01AE542-C79A-00B3-9984-1E34DF34412C}"/>
              </a:ext>
            </a:extLst>
          </p:cNvPr>
          <p:cNvSpPr/>
          <p:nvPr/>
        </p:nvSpPr>
        <p:spPr>
          <a:xfrm>
            <a:off x="414529" y="1023344"/>
            <a:ext cx="3519296" cy="738664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6666"/>
                </a:solidFill>
                <a:latin typeface="Roboto"/>
              </a:rPr>
              <a:t>СОВРЕМЕННАЯ ОРГАНИЗАЦИОННАЯ </a:t>
            </a:r>
          </a:p>
          <a:p>
            <a:pPr lvl="0"/>
            <a:r>
              <a:rPr lang="ru-RU" sz="1400" b="1" dirty="0">
                <a:solidFill>
                  <a:srgbClr val="006666"/>
                </a:solidFill>
                <a:latin typeface="Roboto"/>
              </a:rPr>
              <a:t>СТРУКТУРА</a:t>
            </a:r>
            <a:endParaRPr lang="ru-RU" b="1" dirty="0">
              <a:solidFill>
                <a:srgbClr val="006666"/>
              </a:solidFill>
              <a:latin typeface="Roboto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9A683F9-B26E-3722-293C-918AA6FC1AB3}"/>
              </a:ext>
            </a:extLst>
          </p:cNvPr>
          <p:cNvSpPr/>
          <p:nvPr/>
        </p:nvSpPr>
        <p:spPr>
          <a:xfrm>
            <a:off x="8612570" y="1023344"/>
            <a:ext cx="3227005" cy="738664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6666"/>
                </a:solidFill>
                <a:latin typeface="Roboto"/>
              </a:rPr>
              <a:t>ПЕРЕРАСПРЕДЕЛЕНИЕ РЕСУРСОВ И </a:t>
            </a:r>
          </a:p>
          <a:p>
            <a:pPr algn="just"/>
            <a:r>
              <a:rPr lang="ru-RU" sz="1400" b="1" dirty="0">
                <a:solidFill>
                  <a:srgbClr val="006666"/>
                </a:solidFill>
                <a:latin typeface="Roboto"/>
              </a:rPr>
              <a:t>ВЫСВОБОЖДЕНИЕ ПЛОЩАДЕЙ</a:t>
            </a:r>
            <a:endParaRPr lang="ru-RU" b="1" dirty="0">
              <a:solidFill>
                <a:srgbClr val="006666"/>
              </a:solidFill>
              <a:latin typeface="Roboto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000837C-1B42-13A6-4BC3-D72FA7AA5237}"/>
              </a:ext>
            </a:extLst>
          </p:cNvPr>
          <p:cNvSpPr txBox="1"/>
          <p:nvPr/>
        </p:nvSpPr>
        <p:spPr>
          <a:xfrm>
            <a:off x="6705600" y="3796076"/>
            <a:ext cx="60539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endParaRPr lang="ru-RU" sz="1400" dirty="0">
              <a:solidFill>
                <a:srgbClr val="0070C0"/>
              </a:solidFill>
            </a:endParaRPr>
          </a:p>
          <a:p>
            <a:pPr algn="ctr" defTabSz="914400">
              <a:defRPr/>
            </a:pPr>
            <a:endParaRPr lang="ru-RU" sz="1400" dirty="0">
              <a:solidFill>
                <a:srgbClr val="0070C0"/>
              </a:solidFill>
            </a:endParaRPr>
          </a:p>
          <a:p>
            <a:pPr defTabSz="914400">
              <a:buFont typeface="Wingdings" panose="05000000000000000000" pitchFamily="2" charset="2"/>
              <a:buChar char="ü"/>
              <a:defRPr/>
            </a:pPr>
            <a:endParaRPr lang="ru-RU" sz="1400" b="1" dirty="0">
              <a:cs typeface="Arial" pitchFamily="34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7EB8EAB-9499-117D-CCFA-3B0B4099A644}"/>
              </a:ext>
            </a:extLst>
          </p:cNvPr>
          <p:cNvSpPr txBox="1"/>
          <p:nvPr/>
        </p:nvSpPr>
        <p:spPr>
          <a:xfrm>
            <a:off x="426655" y="2164335"/>
            <a:ext cx="356913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defTabSz="914400">
              <a:buFont typeface="Wingdings" pitchFamily="2" charset="2"/>
              <a:buChar char="q"/>
              <a:defRPr/>
            </a:pPr>
            <a:r>
              <a:rPr lang="ru-RU" sz="1600" b="1" dirty="0"/>
              <a:t> </a:t>
            </a:r>
            <a:r>
              <a:rPr lang="ru-RU" sz="1600" b="1" dirty="0">
                <a:solidFill>
                  <a:srgbClr val="0070C0"/>
                </a:solidFill>
              </a:rPr>
              <a:t>Единый подход в управлении младшим персоналом</a:t>
            </a:r>
          </a:p>
          <a:p>
            <a:pPr marL="266700" indent="-266700" defTabSz="914400">
              <a:buFont typeface="Wingdings" pitchFamily="2" charset="2"/>
              <a:buChar char="q"/>
              <a:defRPr/>
            </a:pPr>
            <a:r>
              <a:rPr lang="ru-RU" sz="1600" b="1" dirty="0"/>
              <a:t> </a:t>
            </a:r>
            <a:r>
              <a:rPr lang="ru-RU" sz="1600" b="1" dirty="0">
                <a:solidFill>
                  <a:srgbClr val="0070C0"/>
                </a:solidFill>
              </a:rPr>
              <a:t>Изменение подходов в к оплате </a:t>
            </a:r>
            <a:r>
              <a:rPr lang="ru-RU" sz="1600" b="1" dirty="0" smtClean="0">
                <a:solidFill>
                  <a:srgbClr val="0070C0"/>
                </a:solidFill>
              </a:rPr>
              <a:t>труда</a:t>
            </a:r>
            <a:endParaRPr lang="ru-RU" sz="1600" b="1" dirty="0">
              <a:cs typeface="Arial" pitchFamily="34" charset="0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32D1FCC-4EB1-6D49-9588-3197F938EB78}"/>
              </a:ext>
            </a:extLst>
          </p:cNvPr>
          <p:cNvSpPr/>
          <p:nvPr/>
        </p:nvSpPr>
        <p:spPr>
          <a:xfrm>
            <a:off x="4368198" y="1023344"/>
            <a:ext cx="3390900" cy="738664"/>
          </a:xfrm>
          <a:prstGeom prst="rect">
            <a:avLst/>
          </a:prstGeom>
          <a:ln w="38100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rgbClr val="006666"/>
                </a:solidFill>
                <a:latin typeface="Roboto"/>
              </a:rPr>
              <a:t>СОВРЕМЕННАЯ </a:t>
            </a:r>
            <a:endParaRPr lang="ru-RU" sz="1400" b="1" dirty="0" smtClean="0">
              <a:solidFill>
                <a:srgbClr val="006666"/>
              </a:solidFill>
              <a:latin typeface="Roboto"/>
            </a:endParaRPr>
          </a:p>
          <a:p>
            <a:pPr lvl="0"/>
            <a:r>
              <a:rPr lang="ru-RU" sz="1400" b="1" dirty="0" smtClean="0">
                <a:solidFill>
                  <a:srgbClr val="006666"/>
                </a:solidFill>
                <a:latin typeface="Roboto"/>
              </a:rPr>
              <a:t>МОДЕЛЬ </a:t>
            </a:r>
            <a:r>
              <a:rPr lang="ru-RU" sz="1400" b="1" dirty="0">
                <a:solidFill>
                  <a:srgbClr val="006666"/>
                </a:solidFill>
                <a:latin typeface="Roboto"/>
              </a:rPr>
              <a:t>ДЕЗИНФЕКЦИОННЫХ </a:t>
            </a:r>
            <a:r>
              <a:rPr lang="ru-RU" sz="1400" b="1" dirty="0" smtClean="0">
                <a:solidFill>
                  <a:srgbClr val="006666"/>
                </a:solidFill>
                <a:latin typeface="Roboto"/>
              </a:rPr>
              <a:t>МЕРОПРИЯТИИЙ</a:t>
            </a:r>
            <a:endParaRPr lang="ru-RU" b="1" dirty="0">
              <a:solidFill>
                <a:srgbClr val="006666"/>
              </a:solidFill>
              <a:latin typeface="Roboto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FE7EB0-6B8C-4F9D-8B64-60BDA4B75689}"/>
              </a:ext>
            </a:extLst>
          </p:cNvPr>
          <p:cNvSpPr txBox="1"/>
          <p:nvPr/>
        </p:nvSpPr>
        <p:spPr>
          <a:xfrm>
            <a:off x="4290798" y="1897627"/>
            <a:ext cx="376735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 algn="just" defTabSz="914400"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400" b="1" dirty="0"/>
              <a:t> </a:t>
            </a:r>
            <a:r>
              <a:rPr lang="ru-RU" sz="1500" b="1" dirty="0">
                <a:solidFill>
                  <a:srgbClr val="0070C0"/>
                </a:solidFill>
              </a:rPr>
              <a:t>Централизованная глажка специализированной одежды в ротационной </a:t>
            </a:r>
            <a:r>
              <a:rPr lang="ru-RU" sz="1500" b="1" dirty="0" err="1" smtClean="0">
                <a:solidFill>
                  <a:srgbClr val="0070C0"/>
                </a:solidFill>
              </a:rPr>
              <a:t>парогенерирующей</a:t>
            </a:r>
            <a:r>
              <a:rPr lang="ru-RU" sz="1500" b="1" dirty="0" smtClean="0">
                <a:solidFill>
                  <a:srgbClr val="0070C0"/>
                </a:solidFill>
              </a:rPr>
              <a:t> </a:t>
            </a:r>
            <a:r>
              <a:rPr lang="ru-RU" sz="1500" b="1" dirty="0">
                <a:solidFill>
                  <a:srgbClr val="0070C0"/>
                </a:solidFill>
              </a:rPr>
              <a:t>кабине с доставкой в отделения – 100% (Барнаул);</a:t>
            </a:r>
          </a:p>
          <a:p>
            <a:pPr marL="266700" indent="-266700" algn="just" defTabSz="914400">
              <a:buFont typeface="Wingdings" pitchFamily="2" charset="2"/>
              <a:buChar char="q"/>
              <a:tabLst>
                <a:tab pos="266700" algn="l"/>
              </a:tabLst>
              <a:defRPr/>
            </a:pPr>
            <a:r>
              <a:rPr lang="ru-RU" sz="1500" b="1" dirty="0">
                <a:solidFill>
                  <a:srgbClr val="0070C0"/>
                </a:solidFill>
              </a:rPr>
              <a:t>Организация единой зоны глажения белья в г. Бийске и г. Рубцовске;</a:t>
            </a:r>
          </a:p>
          <a:p>
            <a:pPr marL="266700" indent="-266700" algn="just"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 Автоматизация приготовления рабочих растворов дезинфицирующих средств (приобретение дозирующих установок);</a:t>
            </a:r>
          </a:p>
          <a:p>
            <a:pPr marL="266700" indent="-266700" algn="just"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 В 2026 году установка в г. Бийске и </a:t>
            </a:r>
            <a:r>
              <a:rPr lang="ru-RU" sz="1500" b="1" dirty="0" smtClean="0">
                <a:solidFill>
                  <a:srgbClr val="0070C0"/>
                </a:solidFill>
              </a:rPr>
              <a:t>г</a:t>
            </a:r>
            <a:r>
              <a:rPr lang="ru-RU" sz="1500" b="1" dirty="0">
                <a:solidFill>
                  <a:srgbClr val="0070C0"/>
                </a:solidFill>
              </a:rPr>
              <a:t>. Рубцовске</a:t>
            </a:r>
          </a:p>
          <a:p>
            <a:pPr marL="266700" indent="-266700"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Централизованная обработка инструментария в ЦСО – 98%</a:t>
            </a:r>
          </a:p>
          <a:p>
            <a:pPr marL="266700" indent="-266700"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 Внедрено в г. Бийске и г. Рубцовске с 07.2025</a:t>
            </a:r>
          </a:p>
          <a:p>
            <a:pPr marL="266700" indent="-266700" algn="just">
              <a:buFont typeface="Wingdings" pitchFamily="2" charset="2"/>
              <a:buChar char="q"/>
              <a:tabLst>
                <a:tab pos="266700" algn="l"/>
              </a:tabLst>
            </a:pPr>
            <a:r>
              <a:rPr lang="ru-RU" sz="1500" b="1" dirty="0">
                <a:solidFill>
                  <a:srgbClr val="0070C0"/>
                </a:solidFill>
              </a:rPr>
              <a:t> Механизированная уборка больших площадей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D10E125-DF4A-134D-419F-5A531C8B780A}"/>
              </a:ext>
            </a:extLst>
          </p:cNvPr>
          <p:cNvSpPr txBox="1"/>
          <p:nvPr/>
        </p:nvSpPr>
        <p:spPr>
          <a:xfrm>
            <a:off x="8301764" y="5175733"/>
            <a:ext cx="3956912" cy="181588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marR="0" lvl="0" indent="-285750" algn="just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solidFill>
                  <a:srgbClr val="C00000"/>
                </a:solidFill>
                <a:latin typeface="Roboto"/>
              </a:rPr>
              <a:t>С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нижение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трудозатрат персонала</a:t>
            </a:r>
          </a:p>
          <a:p>
            <a:pPr marL="285750" marR="0" lvl="0" indent="-285750" algn="just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Сокращение временных затрат персонала на проведение операций</a:t>
            </a:r>
          </a:p>
          <a:p>
            <a:pPr marL="285750" marR="0" lvl="0" indent="-285750" algn="just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Снижение дефектов в работе</a:t>
            </a:r>
          </a:p>
          <a:p>
            <a:pPr marL="285750" marR="0" lvl="0" indent="-285750" algn="just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solidFill>
                  <a:srgbClr val="C00000"/>
                </a:solidFill>
                <a:latin typeface="Roboto"/>
              </a:rPr>
              <a:t>Э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кономия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дезинфицирующих средств</a:t>
            </a:r>
          </a:p>
          <a:p>
            <a:pPr marL="285750" marR="0" lvl="0" indent="-285750" algn="just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ru-RU" sz="1400" dirty="0">
                <a:solidFill>
                  <a:srgbClr val="C00000"/>
                </a:solidFill>
                <a:latin typeface="Roboto"/>
              </a:rPr>
              <a:t>Э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кономия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финансовых средств на приобретение журналов и индикаторных полосок</a:t>
            </a: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xmlns="" id="{FCD51419-3913-9325-2BF5-5664C04785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7114556"/>
              </p:ext>
            </p:extLst>
          </p:nvPr>
        </p:nvGraphicFramePr>
        <p:xfrm>
          <a:off x="213063" y="4687410"/>
          <a:ext cx="3639847" cy="244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851ACD5-3CF2-D79D-B048-ABAE89F279F4}"/>
              </a:ext>
            </a:extLst>
          </p:cNvPr>
          <p:cNvSpPr txBox="1"/>
          <p:nvPr/>
        </p:nvSpPr>
        <p:spPr>
          <a:xfrm>
            <a:off x="377978" y="4148381"/>
            <a:ext cx="324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>
                <a:solidFill>
                  <a:srgbClr val="025846"/>
                </a:solidFill>
              </a:rPr>
              <a:t>Динамика роста заработной платы сотрудников ОПД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B4BCB94-D589-55A3-2643-191E82DDBD13}"/>
              </a:ext>
            </a:extLst>
          </p:cNvPr>
          <p:cNvSpPr txBox="1"/>
          <p:nvPr/>
        </p:nvSpPr>
        <p:spPr>
          <a:xfrm>
            <a:off x="8706553" y="4710476"/>
            <a:ext cx="324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dirty="0">
                <a:solidFill>
                  <a:srgbClr val="025846"/>
                </a:solidFill>
              </a:rPr>
              <a:t>Результаты реорганизации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36D017-AF40-5493-5884-46A9763009E8}"/>
              </a:ext>
            </a:extLst>
          </p:cNvPr>
          <p:cNvSpPr txBox="1"/>
          <p:nvPr/>
        </p:nvSpPr>
        <p:spPr>
          <a:xfrm>
            <a:off x="2375339" y="4750183"/>
            <a:ext cx="596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rgbClr val="0070C0"/>
                </a:solidFill>
              </a:rPr>
              <a:t>+ 39 %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xmlns="" id="{C40C8F59-13ED-C207-58DE-E7A3C051A545}"/>
              </a:ext>
            </a:extLst>
          </p:cNvPr>
          <p:cNvSpPr txBox="1"/>
          <p:nvPr/>
        </p:nvSpPr>
        <p:spPr>
          <a:xfrm>
            <a:off x="2971977" y="6206811"/>
            <a:ext cx="342353" cy="40990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dirty="0">
                <a:solidFill>
                  <a:srgbClr val="C00000"/>
                </a:solidFill>
              </a:rPr>
              <a:t>1,17</a:t>
            </a:r>
          </a:p>
        </p:txBody>
      </p:sp>
    </p:spTree>
    <p:extLst>
      <p:ext uri="{BB962C8B-B14F-4D97-AF65-F5344CB8AC3E}">
        <p14:creationId xmlns:p14="http://schemas.microsoft.com/office/powerpoint/2010/main" xmlns="" val="4072616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Текст 3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Times New Roman" pitchFamily="18" charset="0"/>
                <a:cs typeface="Times New Roman" pitchFamily="18" charset="0"/>
              </a:rPr>
              <a:t>Оснащение медицинским оборудованием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923925" y="754811"/>
            <a:ext cx="10851132" cy="5681355"/>
            <a:chOff x="923925" y="754811"/>
            <a:chExt cx="10851132" cy="5681355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923925" y="836171"/>
            <a:ext cx="10791825" cy="55999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6" name="Прямая соединительная линия 5"/>
            <p:cNvCxnSpPr/>
            <p:nvPr/>
          </p:nvCxnSpPr>
          <p:spPr>
            <a:xfrm>
              <a:off x="6495691" y="1402511"/>
              <a:ext cx="5279366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970651" y="1402510"/>
              <a:ext cx="536257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015580" y="3281994"/>
              <a:ext cx="4263786" cy="0"/>
            </a:xfrm>
            <a:prstGeom prst="line">
              <a:avLst/>
            </a:prstGeom>
            <a:ln w="19050">
              <a:solidFill>
                <a:srgbClr val="0492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798943" y="754811"/>
              <a:ext cx="2971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Средства федерального бюджета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4297" y="1021511"/>
              <a:ext cx="46848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 Средства от приносящей доход деятельности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5651" y="2901584"/>
              <a:ext cx="1723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dirty="0">
                  <a:latin typeface="Times New Roman" pitchFamily="18" charset="0"/>
                  <a:cs typeface="Times New Roman" pitchFamily="18" charset="0"/>
                </a:rPr>
                <a:t> Средства ОМС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44774" y="1650162"/>
              <a:ext cx="40671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стерилизатор электрический микробиологических петель, игл, инструментария, инфра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комплекс программно-аппаратный суточного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мониторирования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АД "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БиПиЛАБ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"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установка дезинфекционная эндоскопическая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УДЭ-1-«КРОНТ»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5 дозаторов механических на 4 средства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944772" y="1401612"/>
              <a:ext cx="1666875" cy="2571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20 ед. оборудования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48326" y="3505200"/>
              <a:ext cx="1352550" cy="65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b="1" dirty="0">
                  <a:solidFill>
                    <a:srgbClr val="025846"/>
                  </a:solidFill>
                  <a:latin typeface="Times New Roman" pitchFamily="18" charset="0"/>
                  <a:cs typeface="Times New Roman" pitchFamily="18" charset="0"/>
                </a:rPr>
                <a:t> 40 003,75 тыс. руб.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15582" y="3282890"/>
              <a:ext cx="1657350" cy="257175"/>
            </a:xfrm>
            <a:prstGeom prst="rect">
              <a:avLst/>
            </a:prstGeom>
            <a:solidFill>
              <a:srgbClr val="0492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146 ед. оборудования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9486001" y="1402511"/>
              <a:ext cx="1666875" cy="2571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1200" b="1" dirty="0">
                  <a:latin typeface="Times New Roman" pitchFamily="18" charset="0"/>
                  <a:cs typeface="Times New Roman" pitchFamily="18" charset="0"/>
                </a:rPr>
                <a:t>6 ед. оборудования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9700" y="3540065"/>
              <a:ext cx="4010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стол операционный гинекологический, электромеханический, с питанием от сети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установка для деструкции и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обеззараживания медицинских отходов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встряхивателя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лабораторных медицинских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ДТспин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»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пистолет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биопсийный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, многоразового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использования, вариант исполнения MEDGUN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7 стерилизаторов электрических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микробиологических петель, игл, инструментария,</a:t>
              </a:r>
            </a:p>
            <a:p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инфра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9 столов манипуляционных МД SM 2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3 установки дезинфекционные эндоскопические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центрифуга настольная общего назначения CM-6MT, ELMI, Латвия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39200" y="1581150"/>
              <a:ext cx="2857499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система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флюороскопическая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рентгеновская общего назначения стационарная, цифровая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авторефкератометр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с принадлежностями: вариант исполнения: HRK-1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лампа щелевая офтальмологическая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Dixion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с принадлежностями, вариант исполнения D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периметр офтальмологический OCTOPUS, вариант исполнения: OCTOPUS 600 с принадлежностями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томограф спектральный оптический когерентный, вариант исполнения: НОСТ-1 с принадлежностями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система терапевтическая для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подиатрии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/ PEDO SPRINT ECO SP с системой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СайлентПауэ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1 Кресло процедурное/Кресло педикюрное </a:t>
              </a:r>
              <a:r>
                <a:rPr lang="ru-RU" sz="1200" dirty="0" err="1">
                  <a:latin typeface="Times New Roman" pitchFamily="18" charset="0"/>
                  <a:cs typeface="Times New Roman" pitchFamily="18" charset="0"/>
                </a:rPr>
                <a:t>МедМос</a:t>
              </a:r>
              <a:r>
                <a:rPr lang="ru-RU" sz="1200" dirty="0">
                  <a:latin typeface="Times New Roman" pitchFamily="18" charset="0"/>
                  <a:cs typeface="Times New Roman" pitchFamily="18" charset="0"/>
                </a:rPr>
                <a:t> ММКП-3 КО-193Д, Китай</a:t>
              </a:r>
            </a:p>
          </p:txBody>
        </p:sp>
      </p:grpSp>
      <p:sp>
        <p:nvSpPr>
          <p:cNvPr id="38" name="Текст 2"/>
          <p:cNvSpPr txBox="1">
            <a:spLocks/>
          </p:cNvSpPr>
          <p:nvPr/>
        </p:nvSpPr>
        <p:spPr>
          <a:xfrm>
            <a:off x="1066800" y="0"/>
            <a:ext cx="10802938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4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19375" y="1401613"/>
            <a:ext cx="54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т.ч.: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72930" y="3281093"/>
            <a:ext cx="54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т.ч.: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153775" y="1333500"/>
            <a:ext cx="54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т.ч.: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382110" y="5816359"/>
            <a:ext cx="5381625" cy="0"/>
          </a:xfrm>
          <a:prstGeom prst="line">
            <a:avLst/>
          </a:prstGeom>
          <a:ln w="1905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744311" y="54533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Средства краевого бюджета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517632" y="5824987"/>
            <a:ext cx="1666875" cy="257175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ед. оборудования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842076" y="6085017"/>
            <a:ext cx="286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1 система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флюороскопическая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рентгеновская общего назначения стационарная, цифровая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185405" y="5824987"/>
            <a:ext cx="54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т.ч.:</a:t>
            </a:r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2771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0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Ремонтно-строительные и проектные работы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609600" y="1080899"/>
            <a:ext cx="7006368" cy="592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</a:t>
            </a:r>
            <a:r>
              <a:rPr lang="ru-RU" sz="1400" b="1" dirty="0">
                <a:latin typeface="Roboto" pitchFamily="2" charset="0"/>
              </a:rPr>
              <a:t>Капитальный ремонт крыльца центрального входа здания.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Капитальный ремонт помещений 2-3-4 этажей корпуса «А» под размещение патологоанатомической, клинико-диагностической лабораторий. </a:t>
            </a:r>
            <a:endParaRPr lang="ru-RU" sz="1400" b="1" dirty="0" smtClean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solidFill>
                  <a:schemeClr val="tx2"/>
                </a:solidFill>
                <a:latin typeface="Roboto" pitchFamily="2" charset="0"/>
                <a:cs typeface="Times New Roman" pitchFamily="18" charset="0"/>
              </a:rPr>
              <a:t>Общая площадь отремонтированных помещений – 1080 </a:t>
            </a:r>
            <a:r>
              <a:rPr lang="ru-RU" sz="1400" b="1" dirty="0">
                <a:solidFill>
                  <a:schemeClr val="tx2"/>
                </a:solidFill>
              </a:rPr>
              <a:t>м</a:t>
            </a:r>
            <a:r>
              <a:rPr lang="ru-RU" sz="1400" dirty="0">
                <a:solidFill>
                  <a:schemeClr val="tx2"/>
                </a:solidFill>
              </a:rPr>
              <a:t>²</a:t>
            </a:r>
            <a:r>
              <a:rPr lang="ru-RU" sz="1400" b="1" dirty="0">
                <a:solidFill>
                  <a:schemeClr val="tx2"/>
                </a:solidFill>
                <a:latin typeface="Roboto" pitchFamily="2" charset="0"/>
                <a:cs typeface="Times New Roman" pitchFamily="18" charset="0"/>
              </a:rPr>
              <a:t>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dirty="0">
                <a:latin typeface="Roboto" pitchFamily="2" charset="0"/>
              </a:rPr>
              <a:t> </a:t>
            </a:r>
            <a:r>
              <a:rPr lang="ru-RU" sz="1400" b="1" dirty="0">
                <a:latin typeface="Roboto" pitchFamily="2" charset="0"/>
              </a:rPr>
              <a:t>Капитальный ремонт системы приточно-вытяжной вентиляции 3 этажа корпуса «Б» отделения лучевой диагностики.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Замена навигационных модулей, указателей и информационных стендов отделения функциональной диагностики (4 этажа корпуса «Б», «В»), лабораторий (3-5 этажи корпуса «А»).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</a:t>
            </a:r>
            <a:r>
              <a:rPr lang="ru-RU" sz="1400" b="1" dirty="0">
                <a:latin typeface="Roboto" pitchFamily="2" charset="0"/>
              </a:rPr>
              <a:t>Капитальный ремонт кабинета № 334 под размещение рентгеновского аппарата.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Капитальный ремонт  поликлинических кабинетов и кабинетов спортивной медицины: № 215,  217, 534, 534а, 535, 535а, 613.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Капитальный ремонт  помещения под размещение школы сахарного диабета: №621.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Проведение текущего ремонта в медицинских кабинетах: №120, 208, 303, 333,420, 423, 424, 441, 443, 600,615.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Замена межкорпусных дверей на 2-3-4-5 этажах на алюминиевые с остеклением. </a:t>
            </a:r>
            <a:br>
              <a:rPr lang="ru-RU" sz="1400" b="1" dirty="0">
                <a:latin typeface="Roboto" pitchFamily="2" charset="0"/>
                <a:cs typeface="Times New Roman" pitchFamily="18" charset="0"/>
              </a:rPr>
            </a:b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Установка дополнительных видеокамер, магнитных замков в рамках мероприятий по антитеррористической защищенности.</a:t>
            </a: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</a:endParaRPr>
          </a:p>
          <a:p>
            <a:pPr>
              <a:lnSpc>
                <a:spcPts val="1300"/>
              </a:lnSpc>
              <a:buClr>
                <a:srgbClr val="025846"/>
              </a:buClr>
              <a:buSzPct val="106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Замена дверей в пожарных щитах и </a:t>
            </a:r>
            <a:r>
              <a:rPr lang="ru-RU" sz="1400" b="1" dirty="0" err="1">
                <a:latin typeface="Roboto" pitchFamily="2" charset="0"/>
              </a:rPr>
              <a:t>электрощитовых</a:t>
            </a:r>
            <a:r>
              <a:rPr lang="ru-RU" sz="1400" b="1" dirty="0">
                <a:latin typeface="Roboto" pitchFamily="2" charset="0"/>
              </a:rPr>
              <a:t> 6-7 этажей корпусов «А», «Б</a:t>
            </a:r>
            <a:r>
              <a:rPr lang="ru-RU" sz="1400" b="1" dirty="0" smtClean="0">
                <a:latin typeface="Roboto" pitchFamily="2" charset="0"/>
              </a:rPr>
              <a:t>».</a:t>
            </a:r>
            <a:endParaRPr lang="ru-RU" sz="1400" b="1" dirty="0">
              <a:latin typeface="Roboto" pitchFamily="2" charset="0"/>
            </a:endParaRPr>
          </a:p>
        </p:txBody>
      </p:sp>
      <p:sp>
        <p:nvSpPr>
          <p:cNvPr id="7170" name="AutoShape 2" descr="blob:https://web.telegram.org/43374b60-9b56-45e7-8540-b0bbdc66f9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7172" name="AutoShape 4" descr="blob:https://web.telegram.org/43374b60-9b56-45e7-8540-b0bbdc66f9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pic>
        <p:nvPicPr>
          <p:cNvPr id="13" name="Рисунок 12" descr="photo_5456204536356736608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5655" y="2471351"/>
            <a:ext cx="2830359" cy="211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 descr="photo_5456204536356736465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897" y="647326"/>
            <a:ext cx="1964725" cy="1616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DSC_04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9196" y="4839984"/>
            <a:ext cx="1980985" cy="2121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 descr="photo_5463324728845077616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52451" y="4839984"/>
            <a:ext cx="2023571" cy="2159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 descr="photo_5463324728845077634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34306" y="663256"/>
            <a:ext cx="1925890" cy="1573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Ремонтно-строительные и проектные работы</a:t>
            </a:r>
          </a:p>
        </p:txBody>
      </p:sp>
      <p:sp>
        <p:nvSpPr>
          <p:cNvPr id="33797" name="Прямоугольник 4"/>
          <p:cNvSpPr>
            <a:spLocks noChangeArrowheads="1"/>
          </p:cNvSpPr>
          <p:nvPr/>
        </p:nvSpPr>
        <p:spPr bwMode="auto">
          <a:xfrm>
            <a:off x="557213" y="769938"/>
            <a:ext cx="649605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 b="1" dirty="0">
                <a:latin typeface="Roboto" pitchFamily="2" charset="0"/>
                <a:cs typeface="Times New Roman" pitchFamily="18" charset="0"/>
              </a:rPr>
              <a:t> </a:t>
            </a:r>
            <a:r>
              <a:rPr lang="ru-RU" sz="1400" b="1" dirty="0">
                <a:latin typeface="Roboto" pitchFamily="2" charset="0"/>
              </a:rPr>
              <a:t>  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</a:rPr>
              <a:t> Замена пожарных шкафов в холлах здания и лестничном марше центральной лестницы.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Текущий ремонт административных помещений 7 этажа корпуса «А»  (коридор, 9 кабинетов).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Организовываем периодическую перетяжку мебели по отделениям Центра своими силами.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Устройство  грязезащитных ковровых покрытий в тамбуре центрального входа. Замена напольного покрытия в пассажирских и грузовом лифтах.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Комплекс работ по переезду, установке, пуско-наладке оборудования  на 2-3-4 этажах корпуса «А» для организации работы патологоанатомической, медико-генетической и клинико-диагностической лабораторий.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 Ввод в эксплуатацию Системы контроля и управления доступом на центральном и служебных входах в рамках мероприятий по антитеррористической защищенности в учреждении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Проведение капитальных ремонтов в отделениях Центра. Общая площадь отремонтированных помещений – 1 300 </a:t>
            </a:r>
            <a:r>
              <a:rPr lang="ru-RU" sz="1400" b="1" dirty="0"/>
              <a:t>м</a:t>
            </a:r>
            <a:r>
              <a:rPr lang="ru-RU" sz="1400" dirty="0"/>
              <a:t>²</a:t>
            </a:r>
            <a:r>
              <a:rPr lang="ru-RU" sz="1400" b="1" dirty="0">
                <a:latin typeface="Roboto" pitchFamily="2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  <a:p>
            <a:pPr algn="just">
              <a:buClr>
                <a:srgbClr val="025846"/>
              </a:buClr>
              <a:buSzPct val="104000"/>
              <a:buFont typeface="Wingdings" pitchFamily="2" charset="2"/>
              <a:buChar char="q"/>
            </a:pPr>
            <a:r>
              <a:rPr lang="ru-RU" sz="1400" b="1" dirty="0">
                <a:latin typeface="Roboto" pitchFamily="2" charset="0"/>
                <a:cs typeface="Times New Roman" pitchFamily="18" charset="0"/>
              </a:rPr>
              <a:t>Проведение плановых текущих ремонтов в отделениях Центра. Общая площадь отремонтированных помещений – 600 </a:t>
            </a:r>
            <a:r>
              <a:rPr lang="ru-RU" sz="1400" b="1" dirty="0"/>
              <a:t>м</a:t>
            </a:r>
            <a:r>
              <a:rPr lang="ru-RU" sz="1400" dirty="0"/>
              <a:t>²</a:t>
            </a:r>
            <a:r>
              <a:rPr lang="ru-RU" sz="1400" b="1" dirty="0">
                <a:latin typeface="Roboto" pitchFamily="2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ru-RU" sz="1400" b="1" dirty="0">
              <a:latin typeface="Roboto" pitchFamily="2" charset="0"/>
              <a:cs typeface="Times New Roman" pitchFamily="18" charset="0"/>
            </a:endParaRPr>
          </a:p>
        </p:txBody>
      </p:sp>
      <p:sp>
        <p:nvSpPr>
          <p:cNvPr id="1026" name="AutoShape 2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28" name="AutoShape 4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30" name="AutoShape 6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32" name="AutoShape 8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34" name="AutoShape 10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36" name="AutoShape 12" descr="https://4.downloader.disk.yandex.ru/preview/bfb701de54320feb265b139576ed9779207976fe2cee07ba30c4d0cc0f981691/inf/ghU0ZZ6Jprwdp0DoRF6PqkCq58hMWZe1p0o4mwxfxl7JTfMsjp7D6cw0jSrK-B8kBo0gD3WzejbEmMS9rN1QdA==?uid=509365943&amp;filename=2023-08-24+09-40-25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sp>
        <p:nvSpPr>
          <p:cNvPr id="1039" name="AutoShape 15" descr="https://3.downloader.disk.yandex.ru/preview/373fffd357492d8a1470f28af84965887e856ca6851e2ed90c7eff0add216ebe/inf/T3OlmjPO9eYm1QI0pl1sOrN3LZlitEFoXQYzqouLZhBELav7TxK2Z7LIfwt7SIh2aa1do9fAGCR42HUtABhtvQ==?uid=509365943&amp;filename=2023-08-02+07-35-14.JPG&amp;disposition=inline&amp;hash=&amp;limit=0&amp;content_type=image%2Fjpeg&amp;tknv=v2&amp;owner_uid=509365943&amp;size=2080x10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78">
              <a:latin typeface="+mn-lt"/>
              <a:cs typeface="+mn-cs"/>
            </a:endParaRPr>
          </a:p>
        </p:txBody>
      </p:sp>
      <p:pic>
        <p:nvPicPr>
          <p:cNvPr id="20" name="Рисунок 19" descr="photo_545620453635673663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46418" y="3295860"/>
            <a:ext cx="2743200" cy="24517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 descr="photo_5456204536356736627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6039" y="884255"/>
            <a:ext cx="1983871" cy="2090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Рисунок 22" descr="photo_5456204536356736604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293" y="3331102"/>
            <a:ext cx="2049862" cy="2396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Рисунок 23" descr="photo_5456204536356736649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76563" y="966993"/>
            <a:ext cx="2632669" cy="1974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Ремонтно-строительные  работы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5811" y="842484"/>
            <a:ext cx="859531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78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Было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7829" y="762381"/>
            <a:ext cx="1108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C790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Стало</a:t>
            </a:r>
          </a:p>
        </p:txBody>
      </p:sp>
      <p:sp>
        <p:nvSpPr>
          <p:cNvPr id="1026" name="AutoShape 2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28" name="AutoShape 4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30" name="AutoShape 6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32" name="AutoShape 8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34" name="AutoShape 10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36" name="AutoShape 12" descr="blob:https://web.telegram.org/b71d58e2-8fcc-4b39-97db-a03d0274c5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78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2" name="Рисунок 11" descr="photo_5465290913333579779_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969" y="1294428"/>
            <a:ext cx="3107061" cy="2070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photo_5456204536356736608_y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964" y="1289685"/>
            <a:ext cx="2828543" cy="212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photo_5465290913333579746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170" y="3566160"/>
            <a:ext cx="3111398" cy="2294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photo_5456204536356736634_y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3903" y="3538729"/>
            <a:ext cx="2834641" cy="2328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7755164" y="842484"/>
            <a:ext cx="859531" cy="381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78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Было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757848" y="704943"/>
            <a:ext cx="1108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C790C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Стало</a:t>
            </a:r>
          </a:p>
        </p:txBody>
      </p:sp>
      <p:pic>
        <p:nvPicPr>
          <p:cNvPr id="18" name="Рисунок 17" descr="photo_5465290913333579740_w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9425" y="1256706"/>
            <a:ext cx="2733675" cy="2201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photo_5465290913333579771_y.jpg"/>
          <p:cNvPicPr>
            <a:picLocks noChangeAspect="1"/>
          </p:cNvPicPr>
          <p:nvPr/>
        </p:nvPicPr>
        <p:blipFill>
          <a:blip r:embed="rId8" cstate="print"/>
          <a:srcRect b="34583"/>
          <a:stretch>
            <a:fillRect/>
          </a:stretch>
        </p:blipFill>
        <p:spPr>
          <a:xfrm>
            <a:off x="9764269" y="1291960"/>
            <a:ext cx="2651759" cy="2071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photo_5465636576596528866_y.jpg"/>
          <p:cNvPicPr>
            <a:picLocks noChangeAspect="1"/>
          </p:cNvPicPr>
          <p:nvPr/>
        </p:nvPicPr>
        <p:blipFill>
          <a:blip r:embed="rId9" cstate="print"/>
          <a:srcRect t="7544" b="14499"/>
          <a:stretch>
            <a:fillRect/>
          </a:stretch>
        </p:blipFill>
        <p:spPr>
          <a:xfrm>
            <a:off x="9765792" y="3511296"/>
            <a:ext cx="2673860" cy="2340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Без имени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18440" y="3823892"/>
            <a:ext cx="2806001" cy="199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6657910" y="2990342"/>
            <a:ext cx="4277845" cy="463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3897029" y="2933304"/>
            <a:ext cx="4277845" cy="46324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sz="quarter" idx="21"/>
          </p:nvPr>
        </p:nvSpPr>
        <p:spPr>
          <a:xfrm>
            <a:off x="914400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  <a:latin typeface="+mj-lt"/>
                <a:ea typeface="Calibri" pitchFamily="34" charset="0"/>
                <a:cs typeface="Times New Roman" pitchFamily="18" charset="0"/>
              </a:rPr>
              <a:t>ОРГАНИЗАЦИОННАЯ</a:t>
            </a:r>
            <a:r>
              <a:rPr lang="ru-RU" sz="2000" dirty="0">
                <a:solidFill>
                  <a:srgbClr val="025846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25846"/>
                </a:solidFill>
                <a:latin typeface="+mj-lt"/>
                <a:ea typeface="Calibri" pitchFamily="34" charset="0"/>
                <a:cs typeface="Times New Roman" pitchFamily="18" charset="0"/>
              </a:rPr>
              <a:t>СТРУКТУРА </a:t>
            </a:r>
            <a:r>
              <a:rPr lang="ru-RU" sz="2400" dirty="0" smtClean="0">
                <a:solidFill>
                  <a:srgbClr val="025846"/>
                </a:solidFill>
                <a:latin typeface="+mj-lt"/>
                <a:ea typeface="Calibri" pitchFamily="34" charset="0"/>
                <a:cs typeface="Times New Roman" pitchFamily="18" charset="0"/>
              </a:rPr>
              <a:t>КДЦ АК</a:t>
            </a:r>
            <a:endParaRPr lang="ru-RU" sz="2400" dirty="0">
              <a:solidFill>
                <a:srgbClr val="025846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94109" y="1110850"/>
            <a:ext cx="3455731" cy="990047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Межрайонный эндокринологический амбулаторный центр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1861" y="1110850"/>
            <a:ext cx="2459455" cy="1161163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Межрайонный эндокринологический амбулаторный центр</a:t>
            </a:r>
          </a:p>
          <a:p>
            <a:r>
              <a:rPr lang="ru-RU" sz="1400" b="1" dirty="0">
                <a:solidFill>
                  <a:srgbClr val="FFC000"/>
                </a:solidFill>
              </a:rPr>
              <a:t>(</a:t>
            </a:r>
            <a:r>
              <a:rPr lang="ru-RU" sz="1200" b="1" dirty="0">
                <a:solidFill>
                  <a:srgbClr val="FFC000"/>
                </a:solidFill>
              </a:rPr>
              <a:t>откроется  в 2026 году)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42770" y="578931"/>
            <a:ext cx="2601043" cy="391646"/>
          </a:xfrm>
          <a:prstGeom prst="rect">
            <a:avLst/>
          </a:prstGeom>
        </p:spPr>
        <p:txBody>
          <a:bodyPr wrap="square" lIns="95381" tIns="47691" rIns="95381" bIns="47691">
            <a:spAutoFit/>
          </a:bodyPr>
          <a:lstStyle/>
          <a:p>
            <a:pPr algn="ctr"/>
            <a:r>
              <a:rPr lang="ru-RU" b="1" dirty="0">
                <a:solidFill>
                  <a:srgbClr val="049274"/>
                </a:solidFill>
                <a:ea typeface="Roboto" panose="02000000000000000000" pitchFamily="2" charset="0"/>
              </a:rPr>
              <a:t>г. Рубцовск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83442" y="578931"/>
            <a:ext cx="2050962" cy="391646"/>
          </a:xfrm>
          <a:prstGeom prst="rect">
            <a:avLst/>
          </a:prstGeom>
        </p:spPr>
        <p:txBody>
          <a:bodyPr wrap="square" lIns="95381" tIns="47691" rIns="95381" bIns="47691">
            <a:spAutoFit/>
          </a:bodyPr>
          <a:lstStyle/>
          <a:p>
            <a:pPr algn="ctr"/>
            <a:r>
              <a:rPr lang="ru-RU" b="1" dirty="0">
                <a:solidFill>
                  <a:srgbClr val="049274"/>
                </a:solidFill>
                <a:ea typeface="Roboto" panose="02000000000000000000" pitchFamily="2" charset="0"/>
              </a:rPr>
              <a:t>г. Бийск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60028" y="578931"/>
            <a:ext cx="3787840" cy="385303"/>
          </a:xfrm>
          <a:prstGeom prst="rect">
            <a:avLst/>
          </a:prstGeom>
        </p:spPr>
        <p:txBody>
          <a:bodyPr wrap="none" lIns="95381" tIns="47691" rIns="95381" bIns="47691">
            <a:spAutoFit/>
          </a:bodyPr>
          <a:lstStyle/>
          <a:p>
            <a:r>
              <a:rPr lang="ru-RU" b="1" dirty="0">
                <a:solidFill>
                  <a:srgbClr val="FF9933"/>
                </a:solidFill>
                <a:ea typeface="Roboto" panose="02000000000000000000" pitchFamily="2" charset="0"/>
              </a:rPr>
              <a:t>Подразделения :     </a:t>
            </a:r>
            <a:r>
              <a:rPr lang="ru-RU" b="1" dirty="0">
                <a:solidFill>
                  <a:srgbClr val="049274"/>
                </a:solidFill>
                <a:ea typeface="Roboto" panose="02000000000000000000" pitchFamily="2" charset="0"/>
              </a:rPr>
              <a:t>г. Барнаул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5427" y="6382512"/>
            <a:ext cx="11533454" cy="777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Единые подразделения: </a:t>
            </a:r>
            <a:r>
              <a:rPr lang="ru-RU" sz="1300" b="1" dirty="0">
                <a:solidFill>
                  <a:schemeClr val="tx1"/>
                </a:solidFill>
              </a:rPr>
              <a:t>диспетчерский отдел с единым многоканальным номером, отдел организационно-методической работы, отдел внутреннего контроля качества и клинико-экспертной работы, отдел кадров, информационно-вычислительный отдел, отдел кадров, планово-экономический отдел, бухгалтерия, юридический отдел, отдел контрактной службы, отдел медицинской техники, отдел охраны труда, отдел внебюджетной деятельности, технический отдел, отдел информационно-документационного обеспечения</a:t>
            </a:r>
          </a:p>
          <a:p>
            <a:endParaRPr lang="ru-RU" sz="15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2486" y="2379088"/>
            <a:ext cx="11533454" cy="349224"/>
          </a:xfrm>
          <a:prstGeom prst="roundRect">
            <a:avLst/>
          </a:prstGeom>
          <a:solidFill>
            <a:srgbClr val="EF801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Консультативно-поликлиническое отделение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5427" y="5180948"/>
            <a:ext cx="11533454" cy="31731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Регистратура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90808" y="3696468"/>
            <a:ext cx="6207346" cy="903104"/>
          </a:xfrm>
          <a:prstGeom prst="roundRect">
            <a:avLst/>
          </a:prstGeom>
          <a:solidFill>
            <a:srgbClr val="EF801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700" b="1" dirty="0">
                <a:solidFill>
                  <a:schemeClr val="tx1"/>
                </a:solidFill>
              </a:rPr>
              <a:t>Отделение инструментальной диагностики, в т.ч.: кабинеты лучевой, ультразвуковой, функциональной диагностики и эндоскопии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90808" y="4683642"/>
            <a:ext cx="6221975" cy="399724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Отделение лабораторной диагностики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90808" y="2775860"/>
            <a:ext cx="2487186" cy="836540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700" b="1" dirty="0">
                <a:solidFill>
                  <a:schemeClr val="tx1"/>
                </a:solidFill>
              </a:rPr>
              <a:t>Отделение спортивной медицины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75427" y="5940021"/>
            <a:ext cx="11533454" cy="411479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Отделение профилактической дезинфекции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75427" y="5570706"/>
            <a:ext cx="11533454" cy="29509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500" b="1" dirty="0">
                <a:solidFill>
                  <a:schemeClr val="tx1"/>
                </a:solidFill>
              </a:rPr>
              <a:t>Хозяйственный отдел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-889416" y="3466457"/>
            <a:ext cx="2642758" cy="558070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Медицинский</a:t>
            </a:r>
            <a:r>
              <a:rPr lang="ru-RU" sz="2100" b="1" dirty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блок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6200000">
            <a:off x="-555627" y="5884812"/>
            <a:ext cx="1965794" cy="5580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</a:rPr>
              <a:t>Немедицинский блок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24576" y="1056068"/>
            <a:ext cx="5123375" cy="425002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500" b="1" dirty="0">
                <a:solidFill>
                  <a:schemeClr val="bg2"/>
                </a:solidFill>
              </a:rPr>
              <a:t>Краевой </a:t>
            </a:r>
            <a:r>
              <a:rPr lang="ru-RU" sz="1500" b="1" dirty="0">
                <a:solidFill>
                  <a:schemeClr val="bg1"/>
                </a:solidFill>
              </a:rPr>
              <a:t>эндокринологический</a:t>
            </a:r>
            <a:r>
              <a:rPr lang="ru-RU" sz="1500" b="1" dirty="0">
                <a:solidFill>
                  <a:schemeClr val="bg2"/>
                </a:solidFill>
              </a:rPr>
              <a:t> амбулаторный центр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5311" y="1510111"/>
            <a:ext cx="5123375" cy="343625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Центр охраны здоровья семьи и</a:t>
            </a:r>
            <a:r>
              <a:rPr lang="en-US" sz="1500" b="1" dirty="0">
                <a:solidFill>
                  <a:schemeClr val="bg1"/>
                </a:solidFill>
              </a:rPr>
              <a:t> </a:t>
            </a:r>
            <a:r>
              <a:rPr lang="ru-RU" sz="1500" b="1" dirty="0">
                <a:solidFill>
                  <a:schemeClr val="bg1"/>
                </a:solidFill>
              </a:rPr>
              <a:t>репродукции</a:t>
            </a:r>
            <a:endParaRPr lang="ru-RU" sz="1500" b="1" dirty="0">
              <a:solidFill>
                <a:schemeClr val="bg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15312" y="1947413"/>
            <a:ext cx="5123375" cy="343616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r>
              <a:rPr lang="ru-RU" sz="1500" b="1" dirty="0">
                <a:solidFill>
                  <a:schemeClr val="bg1"/>
                </a:solidFill>
              </a:rPr>
              <a:t>Центр амбулаторной онкологической помощи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4559" y="2766353"/>
            <a:ext cx="5123086" cy="332722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285726" indent="-285726">
              <a:spcAft>
                <a:spcPts val="1200"/>
              </a:spcAft>
              <a:buClr>
                <a:schemeClr val="accent1"/>
              </a:buClr>
              <a:buSzPct val="200000"/>
            </a:pPr>
            <a:r>
              <a:rPr lang="ru-RU" sz="1500" b="1" dirty="0">
                <a:solidFill>
                  <a:schemeClr val="tx1"/>
                </a:solidFill>
              </a:rPr>
              <a:t>Отделение дневного стационара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4559" y="3134125"/>
            <a:ext cx="5123086" cy="332722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285726" indent="-285726">
              <a:spcAft>
                <a:spcPts val="1200"/>
              </a:spcAft>
              <a:buClr>
                <a:schemeClr val="accent1"/>
              </a:buClr>
              <a:buSzPct val="200000"/>
            </a:pPr>
            <a:r>
              <a:rPr lang="ru-RU" sz="1500" b="1" dirty="0">
                <a:solidFill>
                  <a:schemeClr val="tx1"/>
                </a:solidFill>
              </a:rPr>
              <a:t>Группа анестезиологии-реанимации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rot="16200000">
            <a:off x="-185849" y="1369865"/>
            <a:ext cx="1189187" cy="558070"/>
          </a:xfrm>
          <a:prstGeom prst="roundRect">
            <a:avLst/>
          </a:prstGeom>
          <a:solidFill>
            <a:srgbClr val="04927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Центры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24559" y="3869667"/>
            <a:ext cx="5123086" cy="513344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>
              <a:spcAft>
                <a:spcPts val="1200"/>
              </a:spcAft>
              <a:buClr>
                <a:schemeClr val="accent1"/>
              </a:buClr>
              <a:buSzPct val="200000"/>
            </a:pPr>
            <a:r>
              <a:rPr lang="ru-RU" sz="1500" b="1" dirty="0">
                <a:solidFill>
                  <a:schemeClr val="tx1"/>
                </a:solidFill>
              </a:rPr>
              <a:t>Отделения: функциональной, лучевой,</a:t>
            </a:r>
            <a:br>
              <a:rPr lang="ru-RU" sz="1500" b="1" dirty="0">
                <a:solidFill>
                  <a:schemeClr val="tx1"/>
                </a:solidFill>
              </a:rPr>
            </a:br>
            <a:r>
              <a:rPr lang="ru-RU" sz="1500" b="1" dirty="0">
                <a:solidFill>
                  <a:schemeClr val="tx1"/>
                </a:solidFill>
              </a:rPr>
              <a:t> УЗ-диагностики , эндоскопии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24559" y="3501896"/>
            <a:ext cx="5123086" cy="332722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marL="285726" indent="-285726">
              <a:spcAft>
                <a:spcPts val="1200"/>
              </a:spcAft>
              <a:buClr>
                <a:schemeClr val="accent1"/>
              </a:buClr>
              <a:buSzPct val="200000"/>
            </a:pPr>
            <a:r>
              <a:rPr lang="ru-RU" sz="1200" b="1" dirty="0">
                <a:solidFill>
                  <a:schemeClr val="tx1"/>
                </a:solidFill>
              </a:rPr>
              <a:t>Отделение реабилитации с кабинетом спортивной медицины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824559" y="4418060"/>
            <a:ext cx="5123086" cy="665469"/>
          </a:xfrm>
          <a:prstGeom prst="roundRect">
            <a:avLst/>
          </a:prstGeom>
          <a:solidFill>
            <a:srgbClr val="EF801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t"/>
          <a:lstStyle/>
          <a:p>
            <a:pPr>
              <a:spcAft>
                <a:spcPts val="1200"/>
              </a:spcAft>
              <a:buClr>
                <a:schemeClr val="accent1"/>
              </a:buClr>
              <a:buSzPct val="200000"/>
            </a:pPr>
            <a:r>
              <a:rPr lang="ru-RU" sz="1500" b="1" dirty="0">
                <a:solidFill>
                  <a:schemeClr val="tx1"/>
                </a:solidFill>
              </a:rPr>
              <a:t>Клинико-диагностическая, микробиологическая лаборатории, </a:t>
            </a:r>
            <a:r>
              <a:rPr lang="ru-RU" sz="1500" b="1" dirty="0" err="1">
                <a:solidFill>
                  <a:schemeClr val="tx1"/>
                </a:solidFill>
              </a:rPr>
              <a:t>патолого-анатомическое</a:t>
            </a:r>
            <a:r>
              <a:rPr lang="ru-RU" sz="1500" b="1" dirty="0">
                <a:solidFill>
                  <a:schemeClr val="tx1"/>
                </a:solidFill>
              </a:rPr>
              <a:t> отделение</a:t>
            </a:r>
          </a:p>
          <a:p>
            <a:pPr>
              <a:spcAft>
                <a:spcPts val="1200"/>
              </a:spcAft>
              <a:buClr>
                <a:schemeClr val="accent1"/>
              </a:buClr>
              <a:buSzPct val="200000"/>
            </a:pPr>
            <a:endParaRPr lang="ru-RU" sz="15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21"/>
          </p:nvPr>
        </p:nvSpPr>
        <p:spPr>
          <a:xfrm>
            <a:off x="828675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Ремонтно-строительные и проектные работы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9AA712-7012-0053-9E99-C6EB2E84E379}"/>
              </a:ext>
            </a:extLst>
          </p:cNvPr>
          <p:cNvSpPr/>
          <p:nvPr/>
        </p:nvSpPr>
        <p:spPr>
          <a:xfrm>
            <a:off x="914400" y="614797"/>
            <a:ext cx="5385594" cy="7064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95370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j-lt"/>
              </a:rPr>
              <a:t>Общий объем финансирования: 61 758, 63 тыс.руб.</a:t>
            </a:r>
          </a:p>
        </p:txBody>
      </p:sp>
      <p:pic>
        <p:nvPicPr>
          <p:cNvPr id="6" name="Рисунок 5" descr="photo_5463324728845077614_y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9760" y="3977640"/>
            <a:ext cx="2798065" cy="3035808"/>
          </a:xfrm>
          <a:prstGeom prst="rect">
            <a:avLst/>
          </a:prstGeom>
        </p:spPr>
      </p:pic>
      <p:pic>
        <p:nvPicPr>
          <p:cNvPr id="7" name="Рисунок 6" descr="photo_5463324728845077613_y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3226" y="676656"/>
            <a:ext cx="2791357" cy="3200400"/>
          </a:xfrm>
          <a:prstGeom prst="rect">
            <a:avLst/>
          </a:prstGeom>
        </p:spPr>
      </p:pic>
      <p:pic>
        <p:nvPicPr>
          <p:cNvPr id="9" name="Рисунок 8" descr="photo_5456204536356736610_y(1).jpg"/>
          <p:cNvPicPr>
            <a:picLocks noChangeAspect="1"/>
          </p:cNvPicPr>
          <p:nvPr/>
        </p:nvPicPr>
        <p:blipFill>
          <a:blip r:embed="rId5" cstate="print"/>
          <a:srcRect t="34976"/>
          <a:stretch>
            <a:fillRect/>
          </a:stretch>
        </p:blipFill>
        <p:spPr>
          <a:xfrm>
            <a:off x="6462372" y="3986784"/>
            <a:ext cx="2809644" cy="3054096"/>
          </a:xfrm>
          <a:prstGeom prst="rect">
            <a:avLst/>
          </a:prstGeom>
        </p:spPr>
      </p:pic>
      <p:pic>
        <p:nvPicPr>
          <p:cNvPr id="10" name="Рисунок 9" descr="photo_5456204536356736615_y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98179" y="694553"/>
            <a:ext cx="2791357" cy="3182503"/>
          </a:xfrm>
          <a:prstGeom prst="rect">
            <a:avLst/>
          </a:prstGeom>
        </p:spPr>
      </p:pic>
      <p:graphicFrame>
        <p:nvGraphicFramePr>
          <p:cNvPr id="4" name="Диаграмма 12">
            <a:extLst>
              <a:ext uri="{FF2B5EF4-FFF2-40B4-BE49-F238E27FC236}">
                <a16:creationId xmlns:a16="http://schemas.microsoft.com/office/drawing/2014/main" xmlns="" id="{5E2B7116-C5AA-49A0-1C3F-400C01C318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15924064"/>
              </p:ext>
            </p:extLst>
          </p:nvPr>
        </p:nvGraphicFramePr>
        <p:xfrm>
          <a:off x="247651" y="1371963"/>
          <a:ext cx="6076949" cy="340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C7125EA-5D17-CAEB-A520-9CE73086979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5597" y="4923251"/>
            <a:ext cx="2970962" cy="220759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18E733D-57BE-9C93-3C93-F2BB6BDF03B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t="5746"/>
          <a:stretch>
            <a:fillRect/>
          </a:stretch>
        </p:blipFill>
        <p:spPr>
          <a:xfrm>
            <a:off x="3415861" y="4903484"/>
            <a:ext cx="2884133" cy="222735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Мероприятия по охране труда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408" y="4175185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25846"/>
                </a:solidFill>
              </a:rPr>
              <a:t>СОУТ проведена </a:t>
            </a:r>
          </a:p>
          <a:p>
            <a:pPr algn="ctr"/>
            <a:r>
              <a:rPr lang="ru-RU" sz="1600" b="1" dirty="0">
                <a:solidFill>
                  <a:srgbClr val="025846"/>
                </a:solidFill>
              </a:rPr>
              <a:t>на 97% рабочих мест</a:t>
            </a:r>
          </a:p>
          <a:p>
            <a:pPr algn="ctr"/>
            <a:endParaRPr lang="ru-RU" sz="1400" b="1" dirty="0">
              <a:solidFill>
                <a:srgbClr val="025846"/>
              </a:solidFill>
            </a:endParaRPr>
          </a:p>
          <a:p>
            <a:pPr algn="ctr"/>
            <a:endParaRPr lang="ru-RU" sz="1400" b="1" dirty="0">
              <a:solidFill>
                <a:srgbClr val="025846"/>
              </a:solidFill>
            </a:endParaRPr>
          </a:p>
          <a:p>
            <a:pPr algn="ctr"/>
            <a:r>
              <a:rPr lang="ru-RU" sz="1600" b="1" dirty="0"/>
              <a:t>Во вредных условиях </a:t>
            </a:r>
          </a:p>
          <a:p>
            <a:pPr algn="ctr"/>
            <a:r>
              <a:rPr lang="ru-RU" sz="1600" b="1" dirty="0"/>
              <a:t>трудятся  </a:t>
            </a:r>
            <a:r>
              <a:rPr lang="ru-RU" sz="1600" b="1" dirty="0">
                <a:solidFill>
                  <a:srgbClr val="F30303"/>
                </a:solidFill>
              </a:rPr>
              <a:t>84% </a:t>
            </a:r>
            <a:r>
              <a:rPr lang="ru-RU" sz="1600" b="1" dirty="0"/>
              <a:t>работников Центра </a:t>
            </a:r>
            <a:endParaRPr lang="ru-RU" sz="1200" b="1" dirty="0"/>
          </a:p>
          <a:p>
            <a:pPr algn="ctr"/>
            <a:r>
              <a:rPr lang="ru-RU" sz="1200" b="1" dirty="0"/>
              <a:t>весь медицинский персонал, </a:t>
            </a:r>
          </a:p>
          <a:p>
            <a:pPr algn="ctr"/>
            <a:r>
              <a:rPr lang="ru-RU" sz="1200" b="1" dirty="0"/>
              <a:t>частично работники хозяйственного, технического, </a:t>
            </a:r>
            <a:r>
              <a:rPr lang="ru-RU" sz="1200" b="1" dirty="0" err="1"/>
              <a:t>регистратурного</a:t>
            </a:r>
            <a:r>
              <a:rPr lang="ru-RU" sz="1200" b="1" dirty="0"/>
              <a:t>  отдела и отдела профилактической дезинфекции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2895513" y="4001671"/>
            <a:ext cx="121928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1297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62309" y="1285336"/>
          <a:ext cx="4589253" cy="289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4224" y="1151278"/>
            <a:ext cx="4227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Структура условий труда на рабочих местах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9637" y="1897811"/>
            <a:ext cx="7677509" cy="526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1600" b="1" dirty="0">
                <a:cs typeface="Times New Roman" pitchFamily="18" charset="0"/>
              </a:rPr>
              <a:t>приобретение спецодежды, </a:t>
            </a:r>
            <a:r>
              <a:rPr lang="ru-RU" sz="1600" b="1" dirty="0" err="1">
                <a:cs typeface="Times New Roman" pitchFamily="18" charset="0"/>
              </a:rPr>
              <a:t>спецобуви</a:t>
            </a:r>
            <a:r>
              <a:rPr lang="ru-RU" sz="1600" b="1" dirty="0">
                <a:cs typeface="Times New Roman" pitchFamily="18" charset="0"/>
              </a:rPr>
              <a:t> и других средств защиты для медицинского и немедицинского персонала -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887 тыс. руб</a:t>
            </a:r>
            <a:r>
              <a:rPr lang="ru-RU" sz="1600" b="1" dirty="0">
                <a:cs typeface="Times New Roman" pitchFamily="18" charset="0"/>
              </a:rPr>
              <a:t>.;</a:t>
            </a:r>
          </a:p>
          <a:p>
            <a:pPr lvl="0" algn="just">
              <a:buFont typeface="Wingdings" pitchFamily="2" charset="2"/>
              <a:buChar char="q"/>
            </a:pPr>
            <a:endParaRPr lang="ru-RU" sz="1600" b="1" dirty="0"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600" b="1" dirty="0">
                <a:cs typeface="Times New Roman" pitchFamily="18" charset="0"/>
              </a:rPr>
              <a:t> проведение специальной оценки условий труда на 386 рабочих местах (30% от общего количества) –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418,6 тыс. руб</a:t>
            </a:r>
            <a:r>
              <a:rPr lang="ru-RU" sz="1600" b="1" dirty="0">
                <a:cs typeface="Times New Roman" pitchFamily="18" charset="0"/>
              </a:rPr>
              <a:t>.;</a:t>
            </a:r>
          </a:p>
          <a:p>
            <a:pPr lvl="0" algn="just">
              <a:buFont typeface="Wingdings" pitchFamily="2" charset="2"/>
              <a:buChar char="q"/>
            </a:pPr>
            <a:endParaRPr lang="ru-RU" sz="1600" b="1" dirty="0"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600" b="1" dirty="0">
                <a:cs typeface="Times New Roman" pitchFamily="18" charset="0"/>
              </a:rPr>
              <a:t> выплату компенсационной выплаты, предоставляемую работникам взамен бесплатной выдачи молока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– 4 744,3 тыс. руб. </a:t>
            </a:r>
          </a:p>
          <a:p>
            <a:pPr lvl="0" algn="just">
              <a:buFont typeface="Wingdings" pitchFamily="2" charset="2"/>
              <a:buChar char="q"/>
            </a:pPr>
            <a:endParaRPr lang="ru-RU" sz="16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600" b="1" dirty="0">
                <a:cs typeface="Times New Roman" pitchFamily="18" charset="0"/>
              </a:rPr>
              <a:t> подготовку работников по охране труда –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188,6 тыс.руб.</a:t>
            </a:r>
            <a:r>
              <a:rPr lang="ru-RU" sz="1600" b="1" dirty="0"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q"/>
            </a:pPr>
            <a:endParaRPr lang="ru-RU" sz="1600" b="1" dirty="0"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ru-RU" sz="1600" b="1" dirty="0">
                <a:cs typeface="Times New Roman" pitchFamily="18" charset="0"/>
              </a:rPr>
              <a:t> реализацию санитарно-гигиенических мероприятий (</a:t>
            </a:r>
            <a:r>
              <a:rPr lang="ru-RU" sz="1600" b="1" i="1" dirty="0">
                <a:cs typeface="Times New Roman" pitchFamily="18" charset="0"/>
              </a:rPr>
              <a:t>лабораторный контроль физических факторов на рабочих местах, закупка дерматологических СИЗ, средств гигиены,  ремонт </a:t>
            </a:r>
            <a:r>
              <a:rPr lang="ru-RU" sz="1600" b="1" i="1">
                <a:cs typeface="Times New Roman" pitchFamily="18" charset="0"/>
              </a:rPr>
              <a:t>и установка </a:t>
            </a:r>
            <a:r>
              <a:rPr lang="ru-RU" sz="1600" b="1" i="1" dirty="0">
                <a:cs typeface="Times New Roman" pitchFamily="18" charset="0"/>
              </a:rPr>
              <a:t>систем вентиляции и кондиционирования, стирка спецодежды, очистителей воздуха и прочее</a:t>
            </a:r>
            <a:r>
              <a:rPr lang="ru-RU" sz="1600" b="1" dirty="0">
                <a:cs typeface="Times New Roman" pitchFamily="18" charset="0"/>
              </a:rPr>
              <a:t>) –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7 808 </a:t>
            </a:r>
            <a:r>
              <a:rPr lang="ru-RU" sz="1600" b="1" dirty="0" err="1">
                <a:solidFill>
                  <a:srgbClr val="C00000"/>
                </a:solidFill>
                <a:cs typeface="Times New Roman" pitchFamily="18" charset="0"/>
              </a:rPr>
              <a:t>тыч.руб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pPr lvl="0" algn="just"/>
            <a:endParaRPr lang="ru-RU" sz="1600" b="1" dirty="0">
              <a:solidFill>
                <a:srgbClr val="C00000"/>
              </a:solidFill>
              <a:cs typeface="Times New Roman" pitchFamily="18" charset="0"/>
            </a:endParaRPr>
          </a:p>
          <a:p>
            <a:pPr lvl="0" algn="just"/>
            <a:r>
              <a:rPr lang="ru-RU" sz="1600" b="1" dirty="0">
                <a:solidFill>
                  <a:srgbClr val="025846"/>
                </a:solidFill>
                <a:cs typeface="Times New Roman" pitchFamily="18" charset="0"/>
              </a:rPr>
              <a:t>Возмещены расходы Центра на охрану труда за счет средств СФР в размере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 254,49 тыс.руб.</a:t>
            </a:r>
          </a:p>
          <a:p>
            <a:pPr lvl="0" algn="just">
              <a:buFont typeface="Wingdings" pitchFamily="2" charset="2"/>
              <a:buChar char="q"/>
            </a:pP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CF9F7D-2C7B-4EED-8F38-DA95D9024EB6}"/>
              </a:ext>
            </a:extLst>
          </p:cNvPr>
          <p:cNvSpPr txBox="1"/>
          <p:nvPr/>
        </p:nvSpPr>
        <p:spPr>
          <a:xfrm>
            <a:off x="5172414" y="950180"/>
            <a:ext cx="6737230" cy="670312"/>
          </a:xfrm>
          <a:prstGeom prst="rect">
            <a:avLst/>
          </a:prstGeom>
          <a:noFill/>
          <a:ln w="127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Объем затрат Центра в 2025 году </a:t>
            </a:r>
          </a:p>
          <a:p>
            <a:pPr algn="ctr"/>
            <a:r>
              <a:rPr lang="ru-RU" dirty="0"/>
              <a:t>на охрану и гигиену труда составил – </a:t>
            </a:r>
            <a:r>
              <a:rPr lang="ru-RU" b="1" dirty="0">
                <a:solidFill>
                  <a:srgbClr val="C00000"/>
                </a:solidFill>
              </a:rPr>
              <a:t>14 046 тыс. руб.</a:t>
            </a:r>
            <a:endParaRPr lang="ru-RU" b="1" dirty="0"/>
          </a:p>
        </p:txBody>
      </p:sp>
      <p:sp>
        <p:nvSpPr>
          <p:cNvPr id="40962" name="AutoShape 2" descr="blob:https://web.whatsapp.com/761b94c0-d9b7-4e32-b314-33c9eef26f1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585DAC-C6BE-2C88-B448-DDBFE49048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Результаты цифровизации центра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70E5D6-47A8-2E04-8215-45FBC10164CA}"/>
              </a:ext>
            </a:extLst>
          </p:cNvPr>
          <p:cNvSpPr txBox="1"/>
          <p:nvPr/>
        </p:nvSpPr>
        <p:spPr>
          <a:xfrm>
            <a:off x="7839959" y="1753467"/>
            <a:ext cx="44808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Разработка и  </a:t>
            </a:r>
            <a:r>
              <a:rPr lang="ru-RU" sz="1300" b="1" dirty="0"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3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недрение модуля МИС спортивная медицина, функционал добавления заявок, карточка спортсмена, допуски, автоматический подбор талона по уровню подготовки спортсмена </a:t>
            </a:r>
            <a:endParaRPr lang="ru-RU" sz="1300" b="1" dirty="0"/>
          </a:p>
        </p:txBody>
      </p:sp>
      <p:grpSp>
        <p:nvGrpSpPr>
          <p:cNvPr id="2" name="Группа 40">
            <a:extLst>
              <a:ext uri="{FF2B5EF4-FFF2-40B4-BE49-F238E27FC236}">
                <a16:creationId xmlns:a16="http://schemas.microsoft.com/office/drawing/2014/main" xmlns="" id="{62666A0C-2782-D0DB-F7C0-6958DEE078C4}"/>
              </a:ext>
            </a:extLst>
          </p:cNvPr>
          <p:cNvGrpSpPr/>
          <p:nvPr/>
        </p:nvGrpSpPr>
        <p:grpSpPr>
          <a:xfrm>
            <a:off x="1058589" y="3249619"/>
            <a:ext cx="2144248" cy="1061829"/>
            <a:chOff x="1301987" y="2862053"/>
            <a:chExt cx="3017903" cy="11348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D5B49C1-A301-C3E0-E2B9-D16B590F1F5B}"/>
                </a:ext>
              </a:extLst>
            </p:cNvPr>
            <p:cNvSpPr txBox="1"/>
            <p:nvPr/>
          </p:nvSpPr>
          <p:spPr>
            <a:xfrm>
              <a:off x="1301987" y="2862053"/>
              <a:ext cx="3017903" cy="113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5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Разработка модулей для скрининга пациентов «Риск остеопороза», «Ретинопатия», «Гликозилированный гемоглобин», «Редкие эндокринные заболевания». </a:t>
              </a:r>
              <a:endParaRPr lang="ru-RU" sz="1050" b="1" dirty="0">
                <a:latin typeface="+mj-lt"/>
              </a:endParaRPr>
            </a:p>
          </p:txBody>
        </p:sp>
      </p:grpSp>
      <p:sp>
        <p:nvSpPr>
          <p:cNvPr id="26" name="Скругленный прямоугольник 46">
            <a:extLst>
              <a:ext uri="{FF2B5EF4-FFF2-40B4-BE49-F238E27FC236}">
                <a16:creationId xmlns:a16="http://schemas.microsoft.com/office/drawing/2014/main" xmlns="" id="{961E1820-A28F-C2B3-3DD8-93B27252C86F}"/>
              </a:ext>
            </a:extLst>
          </p:cNvPr>
          <p:cNvSpPr/>
          <p:nvPr/>
        </p:nvSpPr>
        <p:spPr>
          <a:xfrm>
            <a:off x="6357249" y="1530837"/>
            <a:ext cx="5975730" cy="12891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49">
            <a:extLst>
              <a:ext uri="{FF2B5EF4-FFF2-40B4-BE49-F238E27FC236}">
                <a16:creationId xmlns:a16="http://schemas.microsoft.com/office/drawing/2014/main" xmlns="" id="{B989216E-91ED-D318-1093-04F9D15CA8C9}"/>
              </a:ext>
            </a:extLst>
          </p:cNvPr>
          <p:cNvSpPr/>
          <p:nvPr/>
        </p:nvSpPr>
        <p:spPr>
          <a:xfrm>
            <a:off x="294225" y="3142345"/>
            <a:ext cx="2883577" cy="12891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51">
            <a:extLst>
              <a:ext uri="{FF2B5EF4-FFF2-40B4-BE49-F238E27FC236}">
                <a16:creationId xmlns:a16="http://schemas.microsoft.com/office/drawing/2014/main" xmlns="" id="{CBDBB025-F106-F25A-120C-A751574A53F4}"/>
              </a:ext>
            </a:extLst>
          </p:cNvPr>
          <p:cNvSpPr/>
          <p:nvPr/>
        </p:nvSpPr>
        <p:spPr>
          <a:xfrm>
            <a:off x="3294197" y="3167131"/>
            <a:ext cx="2965103" cy="12891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54">
            <a:extLst>
              <a:ext uri="{FF2B5EF4-FFF2-40B4-BE49-F238E27FC236}">
                <a16:creationId xmlns:a16="http://schemas.microsoft.com/office/drawing/2014/main" xmlns="" id="{6D8BA42E-B0B9-632F-C4B9-A5EE5F7DC76A}"/>
              </a:ext>
            </a:extLst>
          </p:cNvPr>
          <p:cNvSpPr/>
          <p:nvPr/>
        </p:nvSpPr>
        <p:spPr>
          <a:xfrm>
            <a:off x="8174392" y="4619009"/>
            <a:ext cx="4183091" cy="16564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56">
            <a:extLst>
              <a:ext uri="{FF2B5EF4-FFF2-40B4-BE49-F238E27FC236}">
                <a16:creationId xmlns:a16="http://schemas.microsoft.com/office/drawing/2014/main" xmlns="" id="{46FFAAA9-599A-63A7-A768-5D19A58ECF70}"/>
              </a:ext>
            </a:extLst>
          </p:cNvPr>
          <p:cNvSpPr/>
          <p:nvPr/>
        </p:nvSpPr>
        <p:spPr>
          <a:xfrm>
            <a:off x="296186" y="4619009"/>
            <a:ext cx="4054862" cy="16564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E81B73B-24DC-47B6-D4E2-7267A7DC36E6}"/>
              </a:ext>
            </a:extLst>
          </p:cNvPr>
          <p:cNvSpPr txBox="1"/>
          <p:nvPr/>
        </p:nvSpPr>
        <p:spPr>
          <a:xfrm>
            <a:off x="1338339" y="4875697"/>
            <a:ext cx="3012709" cy="1100647"/>
          </a:xfrm>
          <a:prstGeom prst="rect">
            <a:avLst/>
          </a:prstGeom>
          <a:noFill/>
        </p:spPr>
        <p:txBody>
          <a:bodyPr wrap="square" lIns="84161" tIns="42081" rIns="84161" bIns="42081" rtlCol="0">
            <a:spAutoFit/>
          </a:bodyPr>
          <a:lstStyle/>
          <a:p>
            <a:pPr algn="just"/>
            <a:r>
              <a:rPr lang="ru-RU" sz="1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программного модуля интеграции системы контроля и управления </a:t>
            </a:r>
            <a:r>
              <a:rPr lang="ru-RU" sz="11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оступом с МИС МИРА, формирование </a:t>
            </a:r>
            <a:r>
              <a:rPr lang="en-US" sz="1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QR-</a:t>
            </a:r>
            <a:r>
              <a:rPr lang="ru-RU" sz="1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кода пациента на вход и выход (МИС МИРА, личный кабинет, телеграм бот, интерфейс инфомата</a:t>
            </a:r>
            <a:endParaRPr lang="ru-RU" sz="1100" b="1" dirty="0"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35E39DD-869E-AF6F-6928-73EB2FB0D5BC}"/>
              </a:ext>
            </a:extLst>
          </p:cNvPr>
          <p:cNvSpPr txBox="1"/>
          <p:nvPr/>
        </p:nvSpPr>
        <p:spPr>
          <a:xfrm>
            <a:off x="9101596" y="4738451"/>
            <a:ext cx="3107989" cy="1375140"/>
          </a:xfrm>
          <a:prstGeom prst="rect">
            <a:avLst/>
          </a:prstGeom>
          <a:noFill/>
        </p:spPr>
        <p:txBody>
          <a:bodyPr wrap="square" lIns="84161" tIns="42081" rIns="84161" bIns="42081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и обеспечение выгрузки СЭМД  «Медицинское заключение об отсутствии противопоказаний к занятию определенными видами спорта», </a:t>
            </a:r>
            <a:r>
              <a:rPr lang="ru-RU" sz="11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модификация СЭМД лаборатории МГК, разработка интеграционного профиля шины ВИМИС и МИС МИРА </a:t>
            </a:r>
            <a:endParaRPr lang="ru-RU" sz="11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E8935766-BC81-56F9-617B-51368F4FF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2534" y="4978166"/>
            <a:ext cx="716568" cy="895710"/>
          </a:xfrm>
          <a:prstGeom prst="rect">
            <a:avLst/>
          </a:prstGeom>
        </p:spPr>
      </p:pic>
      <p:sp>
        <p:nvSpPr>
          <p:cNvPr id="59" name="Скругленный прямоугольник 51">
            <a:extLst>
              <a:ext uri="{FF2B5EF4-FFF2-40B4-BE49-F238E27FC236}">
                <a16:creationId xmlns:a16="http://schemas.microsoft.com/office/drawing/2014/main" xmlns="" id="{A8231852-64E9-F081-FAE2-1BFFEEA806C4}"/>
              </a:ext>
            </a:extLst>
          </p:cNvPr>
          <p:cNvSpPr/>
          <p:nvPr/>
        </p:nvSpPr>
        <p:spPr>
          <a:xfrm>
            <a:off x="6417701" y="3167130"/>
            <a:ext cx="2844516" cy="12891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6F97C93-4506-C6C0-8FAE-22C2395B0A67}"/>
              </a:ext>
            </a:extLst>
          </p:cNvPr>
          <p:cNvSpPr txBox="1"/>
          <p:nvPr/>
        </p:nvSpPr>
        <p:spPr>
          <a:xfrm>
            <a:off x="4260382" y="3253131"/>
            <a:ext cx="1861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МИС МИРА и ПК-здравоохранение в части обмена электронными медицинскими документами </a:t>
            </a:r>
            <a:endParaRPr lang="ru-RU" sz="1100" b="1" dirty="0">
              <a:latin typeface="+mj-lt"/>
            </a:endParaRPr>
          </a:p>
        </p:txBody>
      </p:sp>
      <p:sp>
        <p:nvSpPr>
          <p:cNvPr id="63" name="Скругленный прямоугольник 51">
            <a:extLst>
              <a:ext uri="{FF2B5EF4-FFF2-40B4-BE49-F238E27FC236}">
                <a16:creationId xmlns:a16="http://schemas.microsoft.com/office/drawing/2014/main" xmlns="" id="{8B461BC6-F49E-067E-A17E-22B412F1723D}"/>
              </a:ext>
            </a:extLst>
          </p:cNvPr>
          <p:cNvSpPr/>
          <p:nvPr/>
        </p:nvSpPr>
        <p:spPr>
          <a:xfrm>
            <a:off x="283570" y="1549939"/>
            <a:ext cx="5975730" cy="127009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51">
            <a:extLst>
              <a:ext uri="{FF2B5EF4-FFF2-40B4-BE49-F238E27FC236}">
                <a16:creationId xmlns:a16="http://schemas.microsoft.com/office/drawing/2014/main" xmlns="" id="{9A9A31A6-D544-3DF2-A268-ABD990608720}"/>
              </a:ext>
            </a:extLst>
          </p:cNvPr>
          <p:cNvSpPr/>
          <p:nvPr/>
        </p:nvSpPr>
        <p:spPr>
          <a:xfrm>
            <a:off x="9409626" y="3167130"/>
            <a:ext cx="2936866" cy="12891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61" tIns="42081" rIns="84161" bIns="42081" rtlCol="0" anchor="ctr"/>
          <a:lstStyle/>
          <a:p>
            <a:pPr algn="ctr"/>
            <a:endParaRPr lang="ru-RU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F4DB7F1F-8C73-1CFE-FC55-472A2603D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47796" y="3392089"/>
            <a:ext cx="1160926" cy="922521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AE3934D-3FA7-6184-448F-E5CE4B5DAB06}"/>
              </a:ext>
            </a:extLst>
          </p:cNvPr>
          <p:cNvSpPr txBox="1"/>
          <p:nvPr/>
        </p:nvSpPr>
        <p:spPr>
          <a:xfrm>
            <a:off x="10596007" y="3325186"/>
            <a:ext cx="1663261" cy="1008314"/>
          </a:xfrm>
          <a:prstGeom prst="rect">
            <a:avLst/>
          </a:prstGeom>
          <a:noFill/>
        </p:spPr>
        <p:txBody>
          <a:bodyPr wrap="square" lIns="84161" tIns="42081" rIns="84161" bIns="42081" rtlCol="0">
            <a:spAutoFit/>
          </a:bodyPr>
          <a:lstStyle/>
          <a:p>
            <a:pPr algn="just"/>
            <a:r>
              <a:rPr lang="ru-RU" sz="12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Интеграция в Лабораторную-информационную систему 8 новых анализаторов</a:t>
            </a:r>
            <a:endParaRPr lang="ru-RU" sz="1200" b="1" dirty="0">
              <a:latin typeface="+mj-lt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2970EF6E-5B4D-A23A-4D36-2F4D30D99E7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9656" y="3437459"/>
            <a:ext cx="626542" cy="81418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7DFDA99-69B6-D4A6-1F63-6215FF3F8E2C}"/>
              </a:ext>
            </a:extLst>
          </p:cNvPr>
          <p:cNvSpPr txBox="1"/>
          <p:nvPr/>
        </p:nvSpPr>
        <p:spPr>
          <a:xfrm>
            <a:off x="7140438" y="3226028"/>
            <a:ext cx="2073145" cy="1162202"/>
          </a:xfrm>
          <a:prstGeom prst="rect">
            <a:avLst/>
          </a:prstGeom>
          <a:noFill/>
        </p:spPr>
        <p:txBody>
          <a:bodyPr wrap="square" lIns="84161" tIns="42081" rIns="84161" bIns="42081" rtlCol="0">
            <a:spAutoFit/>
          </a:bodyPr>
          <a:lstStyle/>
          <a:p>
            <a:pPr algn="just"/>
            <a:r>
              <a:rPr lang="ru-RU" sz="1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роведение мероприятий по реализации проекта Централизованная лаборатория, разработка рабочих процессов, эталонов обследований, наладка  маршрутов прохождения. </a:t>
            </a:r>
            <a:endParaRPr lang="ru-RU" sz="1000" b="1" dirty="0"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9D59D9-C04F-B442-59C0-269B53A4F9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0289" y="1603841"/>
            <a:ext cx="1186660" cy="11813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EE6CA7-0445-8AC3-4DB2-38A9CA5BE5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53" y="4881042"/>
            <a:ext cx="1036761" cy="8236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9762BFC-CE7A-515E-0A28-9C9AE94EF3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53" y="1702986"/>
            <a:ext cx="1402761" cy="943033"/>
          </a:xfrm>
          <a:prstGeom prst="rect">
            <a:avLst/>
          </a:prstGeom>
        </p:spPr>
      </p:pic>
      <p:grpSp>
        <p:nvGrpSpPr>
          <p:cNvPr id="6" name="Группа 40">
            <a:extLst>
              <a:ext uri="{FF2B5EF4-FFF2-40B4-BE49-F238E27FC236}">
                <a16:creationId xmlns:a16="http://schemas.microsoft.com/office/drawing/2014/main" xmlns="" id="{3DC46372-3DF3-27A4-776A-7EBCC272A13E}"/>
              </a:ext>
            </a:extLst>
          </p:cNvPr>
          <p:cNvGrpSpPr/>
          <p:nvPr/>
        </p:nvGrpSpPr>
        <p:grpSpPr>
          <a:xfrm>
            <a:off x="1638300" y="1714500"/>
            <a:ext cx="4584649" cy="830997"/>
            <a:chOff x="1254315" y="2888687"/>
            <a:chExt cx="3085857" cy="88813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99EDEDA5-FE2E-9313-7953-38793945997B}"/>
                </a:ext>
              </a:extLst>
            </p:cNvPr>
            <p:cNvSpPr txBox="1"/>
            <p:nvPr/>
          </p:nvSpPr>
          <p:spPr>
            <a:xfrm>
              <a:off x="1254315" y="2888687"/>
              <a:ext cx="3085857" cy="88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200" b="1" dirty="0">
                  <a:latin typeface="+mj-lt"/>
                </a:rPr>
                <a:t>Реорганизация КДЦАК, информационная реализация  Бийского и Рубцовского подразделений, объединение ЛИС и МИС, распределение потоков информации, формирование сетевой инфраструктуры</a:t>
              </a: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E00583A-2D71-7922-E78E-9C765A1AFC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85" y="3258681"/>
            <a:ext cx="789916" cy="99296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5D6775E-CCD3-2C08-4FBB-7FAE84F1BD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9761" y="3349192"/>
            <a:ext cx="1041287" cy="7083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FDBE4BC-1FEB-0A30-8BA1-1C9BBCC7E94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493542" y="4619008"/>
            <a:ext cx="3532952" cy="16704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581966C-8AA9-1CDB-9DD3-F11B2D0B5C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3542" y="4782113"/>
            <a:ext cx="1107996" cy="1107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C0530D-B505-DB03-A8C4-F4CE8345B1AA}"/>
              </a:ext>
            </a:extLst>
          </p:cNvPr>
          <p:cNvSpPr txBox="1"/>
          <p:nvPr/>
        </p:nvSpPr>
        <p:spPr>
          <a:xfrm>
            <a:off x="5601538" y="4726650"/>
            <a:ext cx="2350912" cy="1161817"/>
          </a:xfrm>
          <a:prstGeom prst="rect">
            <a:avLst/>
          </a:prstGeom>
          <a:noFill/>
        </p:spPr>
        <p:txBody>
          <a:bodyPr wrap="square" lIns="84161" tIns="42081" rIns="84161" bIns="42081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Модернизация серверного оборудования и программного обеспечения лабораторной информационной системы, интеграционные мероприятия под единый стандарт РЛИС</a:t>
            </a:r>
            <a:endParaRPr lang="ru-RU" sz="11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9615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26D49F6-7D73-4E9A-8A79-ACEA646CEE2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4400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Динамика рейтинга на основных площадках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1E32655A-78C2-D701-A1EA-E62862E591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8763497"/>
              </p:ext>
            </p:extLst>
          </p:nvPr>
        </p:nvGraphicFramePr>
        <p:xfrm>
          <a:off x="6830138" y="946295"/>
          <a:ext cx="5079506" cy="2689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7744">
                  <a:extLst>
                    <a:ext uri="{9D8B030D-6E8A-4147-A177-3AD203B41FA5}">
                      <a16:colId xmlns:a16="http://schemas.microsoft.com/office/drawing/2014/main" xmlns="" val="967486381"/>
                    </a:ext>
                  </a:extLst>
                </a:gridCol>
                <a:gridCol w="1461680">
                  <a:extLst>
                    <a:ext uri="{9D8B030D-6E8A-4147-A177-3AD203B41FA5}">
                      <a16:colId xmlns:a16="http://schemas.microsoft.com/office/drawing/2014/main" xmlns="" val="3564769780"/>
                    </a:ext>
                  </a:extLst>
                </a:gridCol>
                <a:gridCol w="1430082">
                  <a:extLst>
                    <a:ext uri="{9D8B030D-6E8A-4147-A177-3AD203B41FA5}">
                      <a16:colId xmlns:a16="http://schemas.microsoft.com/office/drawing/2014/main" xmlns="" val="2323832336"/>
                    </a:ext>
                  </a:extLst>
                </a:gridCol>
              </a:tblGrid>
              <a:tr h="26774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4551139"/>
                  </a:ext>
                </a:extLst>
              </a:tr>
              <a:tr h="47910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!!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Яндекс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4.9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00285813"/>
                  </a:ext>
                </a:extLst>
              </a:tr>
              <a:tr h="50571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!!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 2ГИС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3.6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4.3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12795153"/>
                  </a:ext>
                </a:extLst>
              </a:tr>
              <a:tr h="47910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Докту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4.5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51740007"/>
                  </a:ext>
                </a:extLst>
              </a:tr>
              <a:tr h="47910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800" b="1" kern="12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! </a:t>
                      </a: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НаПоправку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12046032"/>
                  </a:ext>
                </a:extLst>
              </a:tr>
              <a:tr h="47910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ru-RU" sz="18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ПроДокторов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14300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14300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113082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10EBCE-5F8D-C4BE-D381-0CBBEC532E42}"/>
              </a:ext>
            </a:extLst>
          </p:cNvPr>
          <p:cNvSpPr txBox="1"/>
          <p:nvPr/>
        </p:nvSpPr>
        <p:spPr>
          <a:xfrm>
            <a:off x="6470307" y="4113204"/>
            <a:ext cx="63009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труктура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отрицательных обращений,%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E86204-6DC0-1995-2673-56407C2BC29F}"/>
              </a:ext>
            </a:extLst>
          </p:cNvPr>
          <p:cNvSpPr txBox="1"/>
          <p:nvPr/>
        </p:nvSpPr>
        <p:spPr>
          <a:xfrm>
            <a:off x="5416388" y="611392"/>
            <a:ext cx="63009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Рейтинги на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отзывниках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2D92C972-0DB2-638F-81F5-7AC887271A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4487130"/>
              </p:ext>
            </p:extLst>
          </p:nvPr>
        </p:nvGraphicFramePr>
        <p:xfrm>
          <a:off x="529188" y="946295"/>
          <a:ext cx="5363615" cy="338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F6689409-A7AC-644D-A96A-9BFE1048E685}"/>
              </a:ext>
            </a:extLst>
          </p:cNvPr>
          <p:cNvSpPr txBox="1"/>
          <p:nvPr/>
        </p:nvSpPr>
        <p:spPr>
          <a:xfrm>
            <a:off x="3210995" y="1078621"/>
            <a:ext cx="515007" cy="3258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84,6</a:t>
            </a:r>
            <a:r>
              <a:rPr lang="ru-RU" sz="1100" b="1" kern="1200" dirty="0">
                <a:solidFill>
                  <a:schemeClr val="tx2"/>
                </a:solidFill>
              </a:rPr>
              <a:t> 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55C90499-627E-9014-F889-24E933C5EF23}"/>
              </a:ext>
            </a:extLst>
          </p:cNvPr>
          <p:cNvSpPr txBox="1"/>
          <p:nvPr/>
        </p:nvSpPr>
        <p:spPr>
          <a:xfrm>
            <a:off x="4901381" y="2827730"/>
            <a:ext cx="515007" cy="3258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dirty="0">
                <a:solidFill>
                  <a:srgbClr val="C00000"/>
                </a:solidFill>
              </a:rPr>
              <a:t>15,4%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xmlns="" id="{D382C3A4-88D0-CF23-252E-C2327C804A5F}"/>
              </a:ext>
            </a:extLst>
          </p:cNvPr>
          <p:cNvSpPr txBox="1"/>
          <p:nvPr/>
        </p:nvSpPr>
        <p:spPr>
          <a:xfrm>
            <a:off x="4386374" y="2885047"/>
            <a:ext cx="515007" cy="32582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kern="1200" dirty="0">
                <a:solidFill>
                  <a:srgbClr val="C00000"/>
                </a:solidFill>
              </a:rPr>
              <a:t>14,8 %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205D128-E288-09A0-AF3C-BF6515CC3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03921604"/>
              </p:ext>
            </p:extLst>
          </p:nvPr>
        </p:nvGraphicFramePr>
        <p:xfrm>
          <a:off x="7047812" y="4456833"/>
          <a:ext cx="5145941" cy="266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AB1BDCC-0BE4-6E90-745E-DF7A489C1348}"/>
              </a:ext>
            </a:extLst>
          </p:cNvPr>
          <p:cNvSpPr txBox="1"/>
          <p:nvPr/>
        </p:nvSpPr>
        <p:spPr>
          <a:xfrm>
            <a:off x="221676" y="640091"/>
            <a:ext cx="63009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Динамика  и структура обращений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A38E9582-3038-830A-07E1-656477ADE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8908276"/>
              </p:ext>
            </p:extLst>
          </p:nvPr>
        </p:nvGraphicFramePr>
        <p:xfrm>
          <a:off x="1111274" y="4503271"/>
          <a:ext cx="5063189" cy="2626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CB4329-802F-CF22-0C65-6595DB02B05A}"/>
              </a:ext>
            </a:extLst>
          </p:cNvPr>
          <p:cNvSpPr txBox="1"/>
          <p:nvPr/>
        </p:nvSpPr>
        <p:spPr>
          <a:xfrm>
            <a:off x="310188" y="4281697"/>
            <a:ext cx="63009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45032" rtl="0" eaLnBrk="1" fontAlgn="auto" latinLnBrk="0" hangingPunct="1">
              <a:lnSpc>
                <a:spcPct val="90000"/>
              </a:lnSpc>
              <a:spcBef>
                <a:spcPts val="103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труктура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положительных  обращений,%</a:t>
            </a:r>
          </a:p>
        </p:txBody>
      </p: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374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F5A3B5-9F66-4630-B306-BD07A7924B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52500" y="0"/>
            <a:ext cx="10802938" cy="61595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Задачи на 2026 год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7010350-93E5-0D6C-1BB6-BEFB88F966EE}"/>
              </a:ext>
            </a:extLst>
          </p:cNvPr>
          <p:cNvSpPr txBox="1"/>
          <p:nvPr/>
        </p:nvSpPr>
        <p:spPr>
          <a:xfrm>
            <a:off x="734834" y="590421"/>
            <a:ext cx="11457166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rgbClr val="00B050"/>
                </a:solidFill>
              </a:rPr>
              <a:t>1. 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Продолжить работу по сохранению финансовой устойчивости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Центра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. Продолжить  реализацию Стратегии развития  КГБУЗ «Консультативно-диагностический центр Алтайского края»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3. Продолжить гибко изменять структуру медицинской помощи под современные требования  государственной стратегии развития здравоохранения, программы государственных гарантий бесплатного оказания  медицинской помощи и введение новых услуг  под требования коммерческого сектора  </a:t>
            </a:r>
          </a:p>
          <a:p>
            <a:pPr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4. Продолжить работу о стандартизации процессов на всех площадках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5. Продолжить участие в региональных проектах по Централизации лабораторной службы и лучевой диагностики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6. Продолжить создание комфортных и безопасных условий для пациентов и персонала. 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8. Продолжить работу по улучшению сервисов записи на прием к врачу, в том числе за счет использования чат ботов, единого колл Центра записи на прием к врачу.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9. Обеспечить сбалансированность расписания работы отделений на основе внедрения системы поддержки принятия управленческих решений</a:t>
            </a: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SzPct val="150000"/>
            </a:pP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10. Выйти на сертификацию Росздравнадзора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949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E2A141-84F9-64A1-063E-7574759A7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6891" y="4616703"/>
            <a:ext cx="8010428" cy="16628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49274"/>
                </a:solidFill>
              </a:rPr>
              <a:t>Благодарю коллектив за надежность, профессионализм, честь и совесть, позволившие обеспечить бесперебойную работу учреждения в 2025 году.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10506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025846"/>
                </a:solidFill>
              </a:rPr>
              <a:t>Штатная и фактическая численность работников Центра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2578991917"/>
              </p:ext>
            </p:extLst>
          </p:nvPr>
        </p:nvGraphicFramePr>
        <p:xfrm>
          <a:off x="444500" y="790575"/>
          <a:ext cx="610870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9">
            <a:extLst>
              <a:ext uri="{FF2B5EF4-FFF2-40B4-BE49-F238E27FC236}">
                <a16:creationId xmlns:a16="http://schemas.microsoft.com/office/drawing/2014/main" xmlns="" id="{12C04BA1-DFBC-F35D-CD2C-28B25ABF2807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1315128289"/>
              </p:ext>
            </p:extLst>
          </p:nvPr>
        </p:nvGraphicFramePr>
        <p:xfrm>
          <a:off x="6613525" y="1174750"/>
          <a:ext cx="5986463" cy="2779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Объект 12">
            <a:extLst>
              <a:ext uri="{FF2B5EF4-FFF2-40B4-BE49-F238E27FC236}">
                <a16:creationId xmlns:a16="http://schemas.microsoft.com/office/drawing/2014/main" xmlns="" id="{7C69FDF5-1ACE-B8EC-C742-5ED4F33C7128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699825985"/>
              </p:ext>
            </p:extLst>
          </p:nvPr>
        </p:nvGraphicFramePr>
        <p:xfrm>
          <a:off x="7277100" y="4503738"/>
          <a:ext cx="5322888" cy="258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684A296E-BC30-C877-66A0-8F55F5962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7570378"/>
              </p:ext>
            </p:extLst>
          </p:nvPr>
        </p:nvGraphicFramePr>
        <p:xfrm>
          <a:off x="939490" y="45033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9E777B1-610C-D5C1-9D87-6F1FF99D5C5F}"/>
              </a:ext>
            </a:extLst>
          </p:cNvPr>
          <p:cNvSpPr txBox="1"/>
          <p:nvPr/>
        </p:nvSpPr>
        <p:spPr>
          <a:xfrm>
            <a:off x="2573067" y="5000284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В 1,38 раза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1210E2-0EA1-D0A0-170B-8338B58D69C8}"/>
              </a:ext>
            </a:extLst>
          </p:cNvPr>
          <p:cNvSpPr txBox="1"/>
          <p:nvPr/>
        </p:nvSpPr>
        <p:spPr>
          <a:xfrm>
            <a:off x="2749238" y="5639128"/>
            <a:ext cx="9525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В 1,42 раза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5972" y="4557344"/>
            <a:ext cx="1072730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65 /35%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8811" y="4263677"/>
            <a:ext cx="6140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Соотношение медицинского и немедицинского персонала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0131" y="730292"/>
            <a:ext cx="2413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Численность   врачей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3897" y="3946899"/>
            <a:ext cx="376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Численность   среднего персонала</a:t>
            </a: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3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6F08DC-1688-86F8-6E07-73102B262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01732" y="0"/>
            <a:ext cx="498256" cy="438647"/>
          </a:xfrm>
        </p:spPr>
        <p:txBody>
          <a:bodyPr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25846"/>
                </a:solidFill>
              </a:rPr>
              <a:t>Укомплектованность медицинских и немедицинских должностей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EF84E9E-60FC-1AB7-AA9D-6AABDC4FD4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0" y="1125538"/>
            <a:ext cx="5943600" cy="554037"/>
          </a:xfrm>
        </p:spPr>
        <p:txBody>
          <a:bodyPr>
            <a:noAutofit/>
          </a:bodyPr>
          <a:lstStyle/>
          <a:p>
            <a:pPr defTabSz="953702"/>
            <a:r>
              <a:rPr lang="ru-RU" sz="1400" dirty="0">
                <a:cs typeface="+mn-cs"/>
              </a:rPr>
              <a:t>Укомплектованность должностей медицинских работников, %</a:t>
            </a:r>
            <a:br>
              <a:rPr lang="ru-RU" sz="1400" dirty="0">
                <a:cs typeface="+mn-cs"/>
              </a:rPr>
            </a:br>
            <a:endParaRPr lang="ru-RU" sz="1400" dirty="0"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3499" y="959543"/>
            <a:ext cx="613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Укомплектованность физическими лицами медицинских работников</a:t>
            </a:r>
          </a:p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по подразделениям в 2025 году, %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178E5052-0CE5-34F8-6BE2-79003DF8D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00293695"/>
              </p:ext>
            </p:extLst>
          </p:nvPr>
        </p:nvGraphicFramePr>
        <p:xfrm>
          <a:off x="6295559" y="1495464"/>
          <a:ext cx="5686096" cy="277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xmlns="" id="{244C07CF-02A1-5CF3-8172-7D62A1D8A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98904883"/>
              </p:ext>
            </p:extLst>
          </p:nvPr>
        </p:nvGraphicFramePr>
        <p:xfrm>
          <a:off x="674905" y="1455906"/>
          <a:ext cx="4684495" cy="256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C61A00FA-32F9-5E5B-032D-CF1D67B88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4235474"/>
              </p:ext>
            </p:extLst>
          </p:nvPr>
        </p:nvGraphicFramePr>
        <p:xfrm>
          <a:off x="645084" y="4668697"/>
          <a:ext cx="4311157" cy="250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B53899-7B4F-C5E2-B714-1A1942BFFB87}"/>
              </a:ext>
            </a:extLst>
          </p:cNvPr>
          <p:cNvSpPr txBox="1"/>
          <p:nvPr/>
        </p:nvSpPr>
        <p:spPr>
          <a:xfrm>
            <a:off x="1047282" y="4044333"/>
            <a:ext cx="31398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262626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/>
              <a:t>Соотношение  фонда оплаты труда медицинского и немедицинского персонала, %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1CAF7688-3A54-E9B1-F7CA-763B0AE7B7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54430417"/>
              </p:ext>
            </p:extLst>
          </p:nvPr>
        </p:nvGraphicFramePr>
        <p:xfrm>
          <a:off x="7450303" y="4488551"/>
          <a:ext cx="3962400" cy="3160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3C89F3-A7A6-240B-130C-F69390CA8383}"/>
              </a:ext>
            </a:extLst>
          </p:cNvPr>
          <p:cNvSpPr txBox="1"/>
          <p:nvPr/>
        </p:nvSpPr>
        <p:spPr>
          <a:xfrm>
            <a:off x="5880894" y="4328541"/>
            <a:ext cx="6333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Укомплектованность физическими лицами немедицинских работников</a:t>
            </a:r>
          </a:p>
          <a:p>
            <a:pPr algn="ctr"/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</a:rPr>
              <a:t>по подразделениям в 2025 году, %</a:t>
            </a:r>
          </a:p>
        </p:txBody>
      </p:sp>
    </p:spTree>
    <p:extLst>
      <p:ext uri="{BB962C8B-B14F-4D97-AF65-F5344CB8AC3E}">
        <p14:creationId xmlns:p14="http://schemas.microsoft.com/office/powerpoint/2010/main" xmlns="" val="350383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Диаграмма 24"/>
          <p:cNvGraphicFramePr/>
          <p:nvPr/>
        </p:nvGraphicFramePr>
        <p:xfrm>
          <a:off x="6117465" y="3902299"/>
          <a:ext cx="3296992" cy="3168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ru-RU" sz="2400" dirty="0">
              <a:solidFill>
                <a:srgbClr val="025846"/>
              </a:solidFill>
            </a:endParaRPr>
          </a:p>
          <a:p>
            <a:r>
              <a:rPr lang="ru-RU" sz="2400" dirty="0">
                <a:solidFill>
                  <a:srgbClr val="025846"/>
                </a:solidFill>
              </a:rPr>
              <a:t>Динамика объемов медицинской помощи, (ОМС, Барнаул)</a:t>
            </a:r>
          </a:p>
          <a:p>
            <a:endParaRPr lang="ru-RU" sz="2400" dirty="0">
              <a:solidFill>
                <a:srgbClr val="025846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98451408"/>
              </p:ext>
            </p:extLst>
          </p:nvPr>
        </p:nvGraphicFramePr>
        <p:xfrm>
          <a:off x="341196" y="846160"/>
          <a:ext cx="3846756" cy="25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21400" y="762000"/>
            <a:ext cx="2797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Динамика посещений, тыс.</a:t>
            </a:r>
          </a:p>
          <a:p>
            <a:pPr algn="ctr"/>
            <a:r>
              <a:rPr lang="ru-RU" sz="1400" b="1" dirty="0"/>
              <a:t>в т.ч ТМК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808949808"/>
              </p:ext>
            </p:extLst>
          </p:nvPr>
        </p:nvGraphicFramePr>
        <p:xfrm>
          <a:off x="4163931" y="1186770"/>
          <a:ext cx="3699909" cy="225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29134" y="685801"/>
            <a:ext cx="4585648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объёмов лучевой диагностики, тыс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4447" y="1267098"/>
            <a:ext cx="822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-</a:t>
            </a:r>
            <a:r>
              <a:rPr lang="ru-RU" sz="1100" b="1" dirty="0"/>
              <a:t>8,2</a:t>
            </a:r>
            <a:r>
              <a:rPr lang="ru-RU" sz="1200" b="1" dirty="0"/>
              <a:t>%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272418973"/>
              </p:ext>
            </p:extLst>
          </p:nvPr>
        </p:nvGraphicFramePr>
        <p:xfrm>
          <a:off x="7859356" y="718457"/>
          <a:ext cx="4531057" cy="248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20856" y="957944"/>
            <a:ext cx="841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- </a:t>
            </a:r>
            <a:r>
              <a:rPr lang="en-US" sz="1200" b="1" dirty="0"/>
              <a:t>4</a:t>
            </a:r>
            <a:r>
              <a:rPr lang="ru-RU" sz="1200" b="1" dirty="0"/>
              <a:t>,</a:t>
            </a:r>
            <a:r>
              <a:rPr lang="en-US" sz="1200" b="1" dirty="0"/>
              <a:t>1</a:t>
            </a:r>
            <a:r>
              <a:rPr lang="ru-RU" sz="1200" b="1" dirty="0"/>
              <a:t>%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1595441325"/>
              </p:ext>
            </p:extLst>
          </p:nvPr>
        </p:nvGraphicFramePr>
        <p:xfrm>
          <a:off x="245661" y="3429000"/>
          <a:ext cx="2737025" cy="362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415659385"/>
              </p:ext>
            </p:extLst>
          </p:nvPr>
        </p:nvGraphicFramePr>
        <p:xfrm>
          <a:off x="2982686" y="3929743"/>
          <a:ext cx="3048000" cy="3145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612571" y="3383282"/>
            <a:ext cx="3483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Динамика объемов функциональных исследований, тыс.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1572" y="3396343"/>
            <a:ext cx="347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Динамика объемов эндоскопических исследований, тыс.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3170383374"/>
              </p:ext>
            </p:extLst>
          </p:nvPr>
        </p:nvGraphicFramePr>
        <p:xfrm>
          <a:off x="9298546" y="3853543"/>
          <a:ext cx="3301442" cy="341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405257" y="3407229"/>
            <a:ext cx="319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Динамика лабораторных                  исследований, тыс.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9146" y="3841067"/>
            <a:ext cx="783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+ 13</a:t>
            </a:r>
            <a:r>
              <a:rPr lang="ru-RU" sz="1200" b="1" dirty="0"/>
              <a:t>,5</a:t>
            </a:r>
            <a:r>
              <a:rPr lang="en-US" sz="1200" b="1" dirty="0"/>
              <a:t>%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450712" y="4085642"/>
            <a:ext cx="822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+</a:t>
            </a:r>
            <a:r>
              <a:rPr lang="en-US" sz="1200" b="1" dirty="0"/>
              <a:t> </a:t>
            </a:r>
            <a:r>
              <a:rPr lang="ru-RU" sz="1200" b="1" dirty="0"/>
              <a:t>19</a:t>
            </a:r>
            <a:r>
              <a:rPr lang="en-US" sz="1200" b="1" dirty="0"/>
              <a:t>%</a:t>
            </a:r>
            <a:endParaRPr lang="ru-RU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700529" y="3919796"/>
            <a:ext cx="75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+39,5%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3BED21C-0C37-4CEE-7F6E-A49C2314BDC3}"/>
              </a:ext>
            </a:extLst>
          </p:cNvPr>
          <p:cNvSpPr txBox="1"/>
          <p:nvPr/>
        </p:nvSpPr>
        <p:spPr>
          <a:xfrm>
            <a:off x="8745157" y="5591746"/>
            <a:ext cx="3988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0000"/>
                </a:solidFill>
              </a:rPr>
              <a:t>8,1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AEA9D03-609E-A909-B298-5E3B6D7C6D33}"/>
              </a:ext>
            </a:extLst>
          </p:cNvPr>
          <p:cNvSpPr txBox="1"/>
          <p:nvPr/>
        </p:nvSpPr>
        <p:spPr>
          <a:xfrm>
            <a:off x="6851562" y="4855336"/>
            <a:ext cx="785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79497" y="5291192"/>
            <a:ext cx="52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</a:rPr>
              <a:t>. </a:t>
            </a:r>
            <a:r>
              <a:rPr lang="ru-RU" sz="1200" b="1" dirty="0">
                <a:solidFill>
                  <a:srgbClr val="FF0000"/>
                </a:solidFill>
              </a:rPr>
              <a:t>10,0</a:t>
            </a:r>
          </a:p>
        </p:txBody>
      </p:sp>
      <p:sp>
        <p:nvSpPr>
          <p:cNvPr id="26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5D65B38-6411-7C89-B730-512D71740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7AF5537-190A-A19B-D4E5-96C2A36D25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pPr algn="ctr"/>
            <a:endParaRPr lang="ru-RU" sz="2400" dirty="0">
              <a:solidFill>
                <a:srgbClr val="025846"/>
              </a:solidFill>
            </a:endParaRPr>
          </a:p>
          <a:p>
            <a:r>
              <a:rPr lang="ru-RU" sz="2400" dirty="0">
                <a:solidFill>
                  <a:srgbClr val="025846"/>
                </a:solidFill>
              </a:rPr>
              <a:t>Динамика объемов медицинской помощи,</a:t>
            </a:r>
            <a:r>
              <a:rPr lang="en-US" sz="2400" dirty="0">
                <a:solidFill>
                  <a:srgbClr val="025846"/>
                </a:solidFill>
              </a:rPr>
              <a:t> </a:t>
            </a:r>
            <a:r>
              <a:rPr lang="ru-RU" sz="2400" dirty="0">
                <a:solidFill>
                  <a:srgbClr val="025846"/>
                </a:solidFill>
              </a:rPr>
              <a:t>( ОМС, Бийск)</a:t>
            </a:r>
          </a:p>
          <a:p>
            <a:pPr algn="ctr"/>
            <a:endParaRPr lang="ru-RU" sz="2400" dirty="0">
              <a:solidFill>
                <a:srgbClr val="025846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384397FC-5F7C-DB32-0536-92CC7792F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66694973"/>
              </p:ext>
            </p:extLst>
          </p:nvPr>
        </p:nvGraphicFramePr>
        <p:xfrm>
          <a:off x="341196" y="846160"/>
          <a:ext cx="3307439" cy="25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923FE06-AB25-1D3D-09D1-5EB609FB1517}"/>
              </a:ext>
            </a:extLst>
          </p:cNvPr>
          <p:cNvSpPr/>
          <p:nvPr/>
        </p:nvSpPr>
        <p:spPr>
          <a:xfrm>
            <a:off x="821400" y="762000"/>
            <a:ext cx="2797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Динамика посещений, тыс. 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F830D499-72E4-84E8-0B32-DB37002F0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14944416"/>
              </p:ext>
            </p:extLst>
          </p:nvPr>
        </p:nvGraphicFramePr>
        <p:xfrm>
          <a:off x="4401671" y="1186770"/>
          <a:ext cx="3245223" cy="2251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FF34C8-D3D3-1778-C643-30C4590D6F7B}"/>
              </a:ext>
            </a:extLst>
          </p:cNvPr>
          <p:cNvSpPr txBox="1"/>
          <p:nvPr/>
        </p:nvSpPr>
        <p:spPr>
          <a:xfrm>
            <a:off x="4134117" y="685801"/>
            <a:ext cx="4584879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объёмов лучевой диагностики, тыс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1D9BF8D-105A-C01E-A5BB-4560CECDB5C1}"/>
              </a:ext>
            </a:extLst>
          </p:cNvPr>
          <p:cNvSpPr txBox="1"/>
          <p:nvPr/>
        </p:nvSpPr>
        <p:spPr>
          <a:xfrm>
            <a:off x="3193961" y="1490779"/>
            <a:ext cx="728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-</a:t>
            </a:r>
            <a:r>
              <a:rPr lang="en-US" sz="1200" b="1" dirty="0"/>
              <a:t> </a:t>
            </a:r>
            <a:r>
              <a:rPr lang="ru-RU" sz="1200" b="1" dirty="0"/>
              <a:t>23,9%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F21B450F-1507-919B-C5E3-363799745E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2352759"/>
              </p:ext>
            </p:extLst>
          </p:nvPr>
        </p:nvGraphicFramePr>
        <p:xfrm>
          <a:off x="0" y="4271018"/>
          <a:ext cx="2627290" cy="300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7C48F0-EABC-3B6C-8D3E-C817E015C1B6}"/>
              </a:ext>
            </a:extLst>
          </p:cNvPr>
          <p:cNvSpPr txBox="1"/>
          <p:nvPr/>
        </p:nvSpPr>
        <p:spPr>
          <a:xfrm>
            <a:off x="2485623" y="3429000"/>
            <a:ext cx="316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Объем функциональных исследований, тыс.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979C7C51-D105-7F99-D94F-AB6311DCD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57472332"/>
              </p:ext>
            </p:extLst>
          </p:nvPr>
        </p:nvGraphicFramePr>
        <p:xfrm>
          <a:off x="5996912" y="4093029"/>
          <a:ext cx="2722084" cy="3179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E87EC20-733A-69F0-83F2-B581747C8B88}"/>
              </a:ext>
            </a:extLst>
          </p:cNvPr>
          <p:cNvSpPr txBox="1"/>
          <p:nvPr/>
        </p:nvSpPr>
        <p:spPr>
          <a:xfrm>
            <a:off x="5808371" y="3415553"/>
            <a:ext cx="318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Объем эндоскопических исследований, тыс.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xmlns="" id="{228B2E49-3747-F580-ED85-5E50F4032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54395439"/>
              </p:ext>
            </p:extLst>
          </p:nvPr>
        </p:nvGraphicFramePr>
        <p:xfrm>
          <a:off x="9220200" y="3853543"/>
          <a:ext cx="3379788" cy="341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B185106-0D89-0145-EC83-562EC28F5722}"/>
              </a:ext>
            </a:extLst>
          </p:cNvPr>
          <p:cNvSpPr txBox="1"/>
          <p:nvPr/>
        </p:nvSpPr>
        <p:spPr>
          <a:xfrm>
            <a:off x="9405257" y="3407229"/>
            <a:ext cx="319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Объем лабораторных                  исследований, тыс.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3757" y="4534508"/>
            <a:ext cx="7210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+13,1%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70292" y="4318453"/>
            <a:ext cx="772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-42,8%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842632495"/>
              </p:ext>
            </p:extLst>
          </p:nvPr>
        </p:nvGraphicFramePr>
        <p:xfrm>
          <a:off x="7908256" y="592428"/>
          <a:ext cx="4597130" cy="28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05257" y="708339"/>
            <a:ext cx="265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объемов КТ, тыс.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xmlns="" val="4216232776"/>
              </p:ext>
            </p:extLst>
          </p:nvPr>
        </p:nvGraphicFramePr>
        <p:xfrm>
          <a:off x="2730321" y="4190301"/>
          <a:ext cx="3129566" cy="308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" y="3429000"/>
            <a:ext cx="278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объемов                                                  УЗ-исследований, тыс.</a:t>
            </a:r>
          </a:p>
        </p:txBody>
      </p: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45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C684B0A-E1F6-64AD-F12B-88ACECA9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AFB13D-4BFD-0278-0266-2C62889C64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endParaRPr lang="ru-RU" sz="2400" dirty="0">
              <a:solidFill>
                <a:srgbClr val="025846"/>
              </a:solidFill>
            </a:endParaRPr>
          </a:p>
          <a:p>
            <a:r>
              <a:rPr lang="ru-RU" sz="2400" dirty="0">
                <a:solidFill>
                  <a:srgbClr val="025846"/>
                </a:solidFill>
              </a:rPr>
              <a:t>Динамика объемов медицинской помощи, (ОМС, Рубцовск)</a:t>
            </a:r>
          </a:p>
          <a:p>
            <a:endParaRPr lang="ru-RU" sz="2400" dirty="0">
              <a:solidFill>
                <a:srgbClr val="025846"/>
              </a:solidFill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744F243E-41F6-C63B-7E41-0AC158E46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25458601"/>
              </p:ext>
            </p:extLst>
          </p:nvPr>
        </p:nvGraphicFramePr>
        <p:xfrm>
          <a:off x="328317" y="1295920"/>
          <a:ext cx="3452882" cy="240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97DB46A-3BC8-6919-18D4-F803B37EC645}"/>
              </a:ext>
            </a:extLst>
          </p:cNvPr>
          <p:cNvSpPr/>
          <p:nvPr/>
        </p:nvSpPr>
        <p:spPr>
          <a:xfrm>
            <a:off x="1002152" y="849197"/>
            <a:ext cx="2666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Динамика посещений, тыс.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E6C0CA-5214-045B-A0FF-ABBE268300F6}"/>
              </a:ext>
            </a:extLst>
          </p:cNvPr>
          <p:cNvSpPr txBox="1"/>
          <p:nvPr/>
        </p:nvSpPr>
        <p:spPr>
          <a:xfrm>
            <a:off x="3993923" y="782907"/>
            <a:ext cx="4428860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Динамика объёмов лучевой диагностики, тыс</a:t>
            </a:r>
            <a:r>
              <a:rPr lang="ru-RU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52B30A-0301-7161-3C29-C2969FD6EB3E}"/>
              </a:ext>
            </a:extLst>
          </p:cNvPr>
          <p:cNvSpPr txBox="1"/>
          <p:nvPr/>
        </p:nvSpPr>
        <p:spPr>
          <a:xfrm>
            <a:off x="3206840" y="1587053"/>
            <a:ext cx="798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-</a:t>
            </a:r>
            <a:r>
              <a:rPr lang="en-US" sz="1200" b="1" dirty="0"/>
              <a:t> </a:t>
            </a:r>
            <a:r>
              <a:rPr lang="ru-RU" sz="1100" b="1" dirty="0"/>
              <a:t>19,3</a:t>
            </a:r>
            <a:r>
              <a:rPr lang="ru-RU" sz="1200" b="1" dirty="0"/>
              <a:t>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BE3C39E-31CD-6221-C8BD-AC6A995D7805}"/>
              </a:ext>
            </a:extLst>
          </p:cNvPr>
          <p:cNvSpPr txBox="1"/>
          <p:nvPr/>
        </p:nvSpPr>
        <p:spPr>
          <a:xfrm>
            <a:off x="2833352" y="3541095"/>
            <a:ext cx="307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Объем функциональных исследований, тыс.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13EE4EC-F7DC-CDF1-210A-2AF1BD511A0C}"/>
              </a:ext>
            </a:extLst>
          </p:cNvPr>
          <p:cNvSpPr txBox="1"/>
          <p:nvPr/>
        </p:nvSpPr>
        <p:spPr>
          <a:xfrm>
            <a:off x="5762156" y="3504261"/>
            <a:ext cx="347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Объем эндоскопических исследований, тыс.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D0B6F5-E046-7B06-774D-A108D97FA35E}"/>
              </a:ext>
            </a:extLst>
          </p:cNvPr>
          <p:cNvSpPr txBox="1"/>
          <p:nvPr/>
        </p:nvSpPr>
        <p:spPr>
          <a:xfrm>
            <a:off x="9405257" y="3559629"/>
            <a:ext cx="3194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400" b="1" i="0" u="none" strike="noStrike" kern="1200" baseline="0" dirty="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262626"/>
                </a:solidFill>
              </a:rPr>
              <a:t>Объем лабораторных                  исследований, тыс.</a:t>
            </a: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4290140307"/>
              </p:ext>
            </p:extLst>
          </p:nvPr>
        </p:nvGraphicFramePr>
        <p:xfrm>
          <a:off x="4739426" y="1295919"/>
          <a:ext cx="3381461" cy="2300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/>
          <p:nvPr/>
        </p:nvGraphicFramePr>
        <p:xfrm>
          <a:off x="8693240" y="1362596"/>
          <a:ext cx="3528810" cy="2641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xmlns="" id="{F1C35F85-85D0-C28F-FB1D-FA71D61B4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37287174"/>
              </p:ext>
            </p:extLst>
          </p:nvPr>
        </p:nvGraphicFramePr>
        <p:xfrm>
          <a:off x="8822194" y="980136"/>
          <a:ext cx="3194731" cy="260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193184" y="4186841"/>
          <a:ext cx="2923504" cy="3013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1133" y="3596873"/>
            <a:ext cx="2562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Динамика объемов </a:t>
            </a:r>
          </a:p>
          <a:p>
            <a:r>
              <a:rPr lang="ru-RU" sz="1400" b="1" dirty="0"/>
              <a:t>УЗ-исследований, тыс.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4260" y="4508812"/>
            <a:ext cx="630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/>
              <a:t>-15,6%</a:t>
            </a:r>
          </a:p>
        </p:txBody>
      </p:sp>
      <p:graphicFrame>
        <p:nvGraphicFramePr>
          <p:cNvPr id="27" name="Диаграмма 26"/>
          <p:cNvGraphicFramePr/>
          <p:nvPr/>
        </p:nvGraphicFramePr>
        <p:xfrm>
          <a:off x="3322749" y="3942144"/>
          <a:ext cx="2884868" cy="3284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6143223" y="4173963"/>
          <a:ext cx="3078050" cy="302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9234152" y="3980779"/>
          <a:ext cx="3365836" cy="3258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1874321" y="4289872"/>
            <a:ext cx="725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-1,1%</a:t>
            </a:r>
          </a:p>
        </p:txBody>
      </p:sp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81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17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>
                <a:solidFill>
                  <a:srgbClr val="025846"/>
                </a:solidFill>
                <a:latin typeface="+mj-lt"/>
                <a:cs typeface="Times New Roman" pitchFamily="18" charset="0"/>
              </a:rPr>
              <a:t>Структура и динамика финансирования Центра, тыс. руб.</a:t>
            </a:r>
          </a:p>
        </p:txBody>
      </p:sp>
      <p:graphicFrame>
        <p:nvGraphicFramePr>
          <p:cNvPr id="47" name="Содержимое 4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3356243362"/>
              </p:ext>
            </p:extLst>
          </p:nvPr>
        </p:nvGraphicFramePr>
        <p:xfrm>
          <a:off x="4624388" y="892175"/>
          <a:ext cx="7975600" cy="617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Текст 2"/>
          <p:cNvSpPr txBox="1">
            <a:spLocks/>
          </p:cNvSpPr>
          <p:nvPr/>
        </p:nvSpPr>
        <p:spPr>
          <a:xfrm>
            <a:off x="1085850" y="152489"/>
            <a:ext cx="10802938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42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imes New Roman" pitchFamily="18" charset="0"/>
              <a:ea typeface="Roboto" panose="02000000000000000000" pitchFamily="2" charset="0"/>
              <a:cs typeface="Times New Roman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3891359376"/>
              </p:ext>
            </p:extLst>
          </p:nvPr>
        </p:nvGraphicFramePr>
        <p:xfrm>
          <a:off x="5200128" y="1097944"/>
          <a:ext cx="7627937" cy="558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/>
        </p:nvGraphicFramePr>
        <p:xfrm>
          <a:off x="152400" y="798074"/>
          <a:ext cx="4210050" cy="2754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/>
        </p:nvGraphicFramePr>
        <p:xfrm>
          <a:off x="0" y="3171825"/>
          <a:ext cx="4362450" cy="317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1"/>
          <p:cNvSpPr txBox="1"/>
          <p:nvPr/>
        </p:nvSpPr>
        <p:spPr>
          <a:xfrm>
            <a:off x="1907527" y="4229099"/>
            <a:ext cx="1717384" cy="126682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u="sng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</a:p>
          <a:p>
            <a:pPr algn="ctr"/>
            <a:endParaRPr lang="ru-RU" sz="1600" b="1" dirty="0"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1 736 133,52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5791" y="2132425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+23%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92461" y="4724012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+29%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62000" y="1692114"/>
            <a:ext cx="1400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2024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1 232 036,90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946591" y="5730716"/>
            <a:ext cx="102533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1 181 456,75 </a:t>
            </a: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-1" y="6334124"/>
          <a:ext cx="4467225" cy="93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806E118C-2AB5-20DF-D6A1-CDDBC02EB069}"/>
              </a:ext>
            </a:extLst>
          </p:cNvPr>
          <p:cNvCxnSpPr/>
          <p:nvPr/>
        </p:nvCxnSpPr>
        <p:spPr>
          <a:xfrm flipV="1">
            <a:off x="5200128" y="2049517"/>
            <a:ext cx="643624" cy="71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41BFCB76-2035-6594-A636-E147E4DA54A3}"/>
              </a:ext>
            </a:extLst>
          </p:cNvPr>
          <p:cNvCxnSpPr/>
          <p:nvPr/>
        </p:nvCxnSpPr>
        <p:spPr>
          <a:xfrm flipV="1">
            <a:off x="5352528" y="2201917"/>
            <a:ext cx="643624" cy="719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xmlns="" id="{074339E1-3D1A-72FE-8EE7-CDF1F3A449D2}"/>
              </a:ext>
            </a:extLst>
          </p:cNvPr>
          <p:cNvSpPr txBox="1">
            <a:spLocks/>
          </p:cNvSpPr>
          <p:nvPr/>
        </p:nvSpPr>
        <p:spPr>
          <a:xfrm>
            <a:off x="12101732" y="0"/>
            <a:ext cx="498256" cy="438647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E2F61-3739-4347-9B88-B7D294FB5D82}" type="slidenum">
              <a:rPr kumimoji="0" lang="ru-RU" sz="16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ctr" defTabSz="9537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ЦАК">
    <a:dk1>
      <a:srgbClr val="262626"/>
    </a:dk1>
    <a:lt1>
      <a:srgbClr val="FFFFFF"/>
    </a:lt1>
    <a:dk2>
      <a:srgbClr val="037058"/>
    </a:dk2>
    <a:lt2>
      <a:srgbClr val="FFFFFF"/>
    </a:lt2>
    <a:accent1>
      <a:srgbClr val="049274"/>
    </a:accent1>
    <a:accent2>
      <a:srgbClr val="73160E"/>
    </a:accent2>
    <a:accent3>
      <a:srgbClr val="AC997B"/>
    </a:accent3>
    <a:accent4>
      <a:srgbClr val="3E5845"/>
    </a:accent4>
    <a:accent5>
      <a:srgbClr val="5A9658"/>
    </a:accent5>
    <a:accent6>
      <a:srgbClr val="BF7252"/>
    </a:accent6>
    <a:hlink>
      <a:srgbClr val="5B9BD5"/>
    </a:hlink>
    <a:folHlink>
      <a:srgbClr val="3F7644"/>
    </a:folHlink>
  </a:clrScheme>
  <a:fontScheme name="Другая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ЦАК">
    <a:dk1>
      <a:srgbClr val="262626"/>
    </a:dk1>
    <a:lt1>
      <a:srgbClr val="FFFFFF"/>
    </a:lt1>
    <a:dk2>
      <a:srgbClr val="037058"/>
    </a:dk2>
    <a:lt2>
      <a:srgbClr val="FFFFFF"/>
    </a:lt2>
    <a:accent1>
      <a:srgbClr val="049274"/>
    </a:accent1>
    <a:accent2>
      <a:srgbClr val="73160E"/>
    </a:accent2>
    <a:accent3>
      <a:srgbClr val="AC997B"/>
    </a:accent3>
    <a:accent4>
      <a:srgbClr val="3E5845"/>
    </a:accent4>
    <a:accent5>
      <a:srgbClr val="5A9658"/>
    </a:accent5>
    <a:accent6>
      <a:srgbClr val="BF7252"/>
    </a:accent6>
    <a:hlink>
      <a:srgbClr val="5B9BD5"/>
    </a:hlink>
    <a:folHlink>
      <a:srgbClr val="3F7644"/>
    </a:folHlink>
  </a:clrScheme>
  <a:fontScheme name="Другая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ДЦАК">
    <a:dk1>
      <a:srgbClr val="262626"/>
    </a:dk1>
    <a:lt1>
      <a:srgbClr val="FFFFFF"/>
    </a:lt1>
    <a:dk2>
      <a:srgbClr val="037058"/>
    </a:dk2>
    <a:lt2>
      <a:srgbClr val="FFFFFF"/>
    </a:lt2>
    <a:accent1>
      <a:srgbClr val="049274"/>
    </a:accent1>
    <a:accent2>
      <a:srgbClr val="73160E"/>
    </a:accent2>
    <a:accent3>
      <a:srgbClr val="AC997B"/>
    </a:accent3>
    <a:accent4>
      <a:srgbClr val="3E5845"/>
    </a:accent4>
    <a:accent5>
      <a:srgbClr val="5A9658"/>
    </a:accent5>
    <a:accent6>
      <a:srgbClr val="BF7252"/>
    </a:accent6>
    <a:hlink>
      <a:srgbClr val="5B9BD5"/>
    </a:hlink>
    <a:folHlink>
      <a:srgbClr val="3F7644"/>
    </a:folHlink>
  </a:clrScheme>
  <a:fontScheme name="Другая 1">
    <a:majorFont>
      <a:latin typeface="Roboto"/>
      <a:ea typeface=""/>
      <a:cs typeface=""/>
    </a:majorFont>
    <a:minorFont>
      <a:latin typeface="Roboto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20598</TotalTime>
  <Words>4203</Words>
  <Application>Microsoft Office PowerPoint</Application>
  <PresentationFormat>Произвольный</PresentationFormat>
  <Paragraphs>1182</Paragraphs>
  <Slides>35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Отчет главного врача  КГБУЗ «Консультативно-диагностический центр Алтайского края»  по итогам работы в 2025 году</vt:lpstr>
      <vt:lpstr>Слайд 1</vt:lpstr>
      <vt:lpstr>Слайд 2</vt:lpstr>
      <vt:lpstr>Слайд 3</vt:lpstr>
      <vt:lpstr>Укомплектованность должностей медицинских работников, %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Благодарю коллектив за надежность, профессионализм, честь и совесть, позволившие обеспечить бесперебойную работу учреждения в 2025 году.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press</cp:lastModifiedBy>
  <cp:revision>1466</cp:revision>
  <cp:lastPrinted>2026-01-30T05:06:08Z</cp:lastPrinted>
  <dcterms:created xsi:type="dcterms:W3CDTF">2022-04-21T18:47:23Z</dcterms:created>
  <dcterms:modified xsi:type="dcterms:W3CDTF">2026-02-02T03:40:04Z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