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3" r:id="rId2"/>
    <p:sldId id="336" r:id="rId3"/>
    <p:sldId id="337" r:id="rId4"/>
    <p:sldId id="350" r:id="rId5"/>
    <p:sldId id="342" r:id="rId6"/>
    <p:sldId id="330" r:id="rId7"/>
    <p:sldId id="351" r:id="rId8"/>
    <p:sldId id="340" r:id="rId9"/>
    <p:sldId id="349" r:id="rId10"/>
    <p:sldId id="355" r:id="rId11"/>
    <p:sldId id="354" r:id="rId12"/>
    <p:sldId id="356" r:id="rId13"/>
    <p:sldId id="339" r:id="rId14"/>
    <p:sldId id="353" r:id="rId15"/>
    <p:sldId id="345" r:id="rId16"/>
    <p:sldId id="346" r:id="rId17"/>
    <p:sldId id="358" r:id="rId18"/>
    <p:sldId id="359" r:id="rId19"/>
    <p:sldId id="347" r:id="rId20"/>
    <p:sldId id="348" r:id="rId21"/>
    <p:sldId id="360" r:id="rId22"/>
  </p:sldIdLst>
  <p:sldSz cx="12599988" cy="7272338"/>
  <p:notesSz cx="9872663" cy="6797675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AF9E"/>
    <a:srgbClr val="31A984"/>
    <a:srgbClr val="049274"/>
    <a:srgbClr val="C97921"/>
    <a:srgbClr val="0070C0"/>
    <a:srgbClr val="93A9BC"/>
    <a:srgbClr val="2A9271"/>
    <a:srgbClr val="53BE80"/>
    <a:srgbClr val="2E5377"/>
    <a:srgbClr val="F4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83793" autoAdjust="0"/>
  </p:normalViewPr>
  <p:slideViewPr>
    <p:cSldViewPr snapToGrid="0" showGuides="1">
      <p:cViewPr>
        <p:scale>
          <a:sx n="100" d="100"/>
          <a:sy n="100" d="100"/>
        </p:scale>
        <p:origin x="-822" y="-234"/>
      </p:cViewPr>
      <p:guideLst>
        <p:guide orient="horz" pos="229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-3222" y="870"/>
      </p:cViewPr>
      <p:guideLst>
        <p:guide orient="horz" pos="3126"/>
        <p:guide orient="horz" pos="2141"/>
        <p:guide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850900"/>
            <a:ext cx="39703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1163" y="850900"/>
            <a:ext cx="39703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3802595-DB74-7569-27A5-5D25E10EDC31}"/>
              </a:ext>
            </a:extLst>
          </p:cNvPr>
          <p:cNvSpPr/>
          <p:nvPr userDrawn="1"/>
        </p:nvSpPr>
        <p:spPr>
          <a:xfrm>
            <a:off x="-1879600" y="-631825"/>
            <a:ext cx="8534401" cy="8534400"/>
          </a:xfrm>
          <a:prstGeom prst="ellipse">
            <a:avLst/>
          </a:prstGeom>
          <a:solidFill>
            <a:srgbClr val="31A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779FC22-655B-C0E9-A1E6-584ED49BCBB9}"/>
              </a:ext>
            </a:extLst>
          </p:cNvPr>
          <p:cNvSpPr/>
          <p:nvPr userDrawn="1"/>
        </p:nvSpPr>
        <p:spPr>
          <a:xfrm>
            <a:off x="-2235200" y="-631825"/>
            <a:ext cx="8534401" cy="853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57C07-8D88-3B54-3548-B02ACE036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3" t="12312" r="16843" b="16339"/>
          <a:stretch/>
        </p:blipFill>
        <p:spPr>
          <a:xfrm>
            <a:off x="917636" y="2343823"/>
            <a:ext cx="3834009" cy="3166764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C79C6A9-0EEE-70A1-50EA-FF0C0067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560" y="761683"/>
            <a:ext cx="5039361" cy="28736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CE55FF02-9DB0-0AF5-9600-2079C0D57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560" y="4355858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4D0D955-13C6-44C6-5099-46B580C40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0560" y="510375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324BE780-2F32-8D70-0449-2B001F118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560" y="664807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93857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EA316F-1F9F-2F77-9297-83364F99A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1400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1BCAD2-1CE6-8569-57FC-F68F62E1FF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3569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DB88261-08E0-154B-24EC-2CBA51E3B860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430E45DF-6C8A-C506-C26A-A7047E8E0925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7DBAFB-D2F2-823D-E7CE-ECE08CB74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050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A014226D-E0DE-D32A-2388-9957B3F4BBE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4AE8B6C2-71A9-1DFC-646D-5FEE80052B61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56E148-0CCB-3AB1-C79A-64693AAFAD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03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B59B54-196E-230E-1555-BDAC7937B05B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237E39E-EA9C-C25C-F757-EF351C7D5B5C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xmlns="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xmlns="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2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2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2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xmlns="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2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xmlns="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xmlns="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xmlns="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9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xmlns="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9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xmlns="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9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xmlns="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9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0E2346-57A3-001D-156A-88D605FFA1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9066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8CC73D3-10E8-C03A-9BDB-60BEE8A5CA37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AEFD0AD-22A8-3A33-6FA1-D57AF6B11FCA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xmlns="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xmlns="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3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CF6E8F-FEE6-945B-195A-FBF3DC2AD2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306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D7BE6FD1-5AA3-5F82-FFC6-16C59CEC86F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2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8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xmlns="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8" y="4020986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4092AD-CACE-0C50-BE9D-26AD595AC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737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D44AFE9-7C6F-0C1D-816D-D91D05AC0F58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1" y="1005694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51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51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xmlns="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51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51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xmlns="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51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xmlns="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5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xmlns="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5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xmlns="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5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xmlns="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5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xmlns="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5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A3406E-E171-22D8-B53D-C12251CC0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651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3C39CD-7BD4-A520-09B7-FC65CAB4C6EA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xmlns="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xmlns="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50" y="837199"/>
            <a:ext cx="6680618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1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D35D27-619D-3EB5-F754-601A5EF1A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31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568900-C6F5-43EC-AF22-B02DEBF7A491}"/>
              </a:ext>
            </a:extLst>
          </p:cNvPr>
          <p:cNvSpPr/>
          <p:nvPr userDrawn="1"/>
        </p:nvSpPr>
        <p:spPr>
          <a:xfrm>
            <a:off x="2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xmlns="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3" y="892587"/>
            <a:ext cx="3811168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1" y="3892049"/>
            <a:ext cx="3740621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xmlns="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xmlns="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2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9D2A556-820C-1348-810E-F21642C0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727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3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xmlns="" id="{7C759910-4A86-90FB-8126-03F6346A106D}"/>
              </a:ext>
            </a:extLst>
          </p:cNvPr>
          <p:cNvSpPr/>
          <p:nvPr userDrawn="1"/>
        </p:nvSpPr>
        <p:spPr>
          <a:xfrm flipV="1">
            <a:off x="9422288" y="0"/>
            <a:ext cx="2400061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4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4" y="3984668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4" y="4453643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024654" y="5717021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8" t="2180" r="554" b="-2180"/>
          <a:stretch/>
        </p:blipFill>
        <p:spPr>
          <a:xfrm flipV="1">
            <a:off x="8644645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52656"/>
          <a:stretch/>
        </p:blipFill>
        <p:spPr>
          <a:xfrm flipH="1">
            <a:off x="8644646" y="5717021"/>
            <a:ext cx="1219202" cy="144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1A8872-BF4B-5E62-382F-AF82D12EA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1283" y="20637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29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6037FE-0B2B-19EB-A91A-5ED331EB348D}"/>
              </a:ext>
            </a:extLst>
          </p:cNvPr>
          <p:cNvSpPr/>
          <p:nvPr userDrawn="1"/>
        </p:nvSpPr>
        <p:spPr>
          <a:xfrm>
            <a:off x="1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1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1" y="4094060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6CD31F-3B62-BBD6-49C9-6F3ED422A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4907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5E89F5E-2B0E-3F53-76DB-5415BD826974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5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xmlns="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6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50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xmlns="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5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6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50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xmlns="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5" y="3480866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xmlns="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6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50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xmlns="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xmlns="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60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60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xmlns="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A80222-4013-09F5-F0FA-48D0F28C4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48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7225664-79AD-A146-FCF1-61B73E58DE0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499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4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4"/>
            <a:ext cx="5794855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AB81C6-C62A-ADB6-98AF-F88FF62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4423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8231EF3-3E1C-3A41-633F-4C4FFCBCD2E5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53A9536-D36E-EFB9-1D3F-8C0CA332BB30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xmlns="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xmlns="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2">
            <a:extLst>
              <a:ext uri="{FF2B5EF4-FFF2-40B4-BE49-F238E27FC236}">
                <a16:creationId xmlns:a16="http://schemas.microsoft.com/office/drawing/2014/main" xmlns="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8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xmlns="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xmlns="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8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xmlns="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xmlns="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xmlns="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xmlns="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xmlns="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3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xmlns="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xmlns="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3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xmlns="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2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57EFAE-E14E-6AB5-4F0E-08B2B9FCD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913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xmlns="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xmlns="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9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3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xmlns="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582DF7-7C5C-DDFE-B20E-BDC1024E2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508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B81EF13-5DD2-9794-4920-C8CBF73D4EB7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xmlns="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4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8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2" y="5548529"/>
            <a:ext cx="12134049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DD8ED64-E84B-5609-96C0-9CABE4E30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0606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85DD54A-2733-84F8-2F43-314F07814131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xmlns="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xmlns="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1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1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xmlns="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8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xmlns="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8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8" y="962912"/>
            <a:ext cx="4804092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83698B-61A3-8342-EE60-0029D90D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4047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xmlns="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xmlns="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3211952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50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50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50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50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1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1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1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1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3" y="6107420"/>
            <a:ext cx="6943116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xmlns="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3" y="765645"/>
            <a:ext cx="6943116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6E45DF-E2B1-2514-610C-822E7351C7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7622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F6D7027-DFF8-36EB-BCD7-345AAAF75573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2281198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4" y="5176662"/>
            <a:ext cx="6943116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2" y="974869"/>
            <a:ext cx="2157421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xmlns="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B960412-FFE3-F62C-875E-D16C1C4668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320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xmlns="" id="{266CFCAB-3875-45E5-5270-EB86F4FE3078}"/>
              </a:ext>
            </a:extLst>
          </p:cNvPr>
          <p:cNvSpPr/>
          <p:nvPr userDrawn="1"/>
        </p:nvSpPr>
        <p:spPr>
          <a:xfrm flipV="1">
            <a:off x="1894731" y="-2"/>
            <a:ext cx="8810527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98028" y="88942"/>
            <a:ext cx="3133944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74782" y="85697"/>
            <a:ext cx="3132540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xmlns="" id="{46B8DD56-24D3-800B-53D7-AB467069E38D}"/>
              </a:ext>
            </a:extLst>
          </p:cNvPr>
          <p:cNvSpPr/>
          <p:nvPr userDrawn="1"/>
        </p:nvSpPr>
        <p:spPr>
          <a:xfrm flipV="1">
            <a:off x="5209430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781" y="2180658"/>
            <a:ext cx="8010429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4781" y="4600662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4781" y="5069637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589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70" y="3843519"/>
            <a:ext cx="64452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5E3054-EB22-4FA1-FC22-B483D6A00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123" y="6921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6579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F7610-08FD-9928-3A64-2DF5EFE86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CA67BD00-781E-0387-F06B-FD7839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AE22A9F-D11B-6719-03BB-BC9156A5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840714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77F275-73F1-EEE2-47F9-FFF3071EF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6A2CD6EC-5354-28B4-E21F-85EF55CE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380E1DA-9F54-18CC-1B21-F4E8B3ABF8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5679306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27316AA-3514-6E82-C462-B9943AC9E826}"/>
              </a:ext>
            </a:extLst>
          </p:cNvPr>
          <p:cNvGrpSpPr/>
          <p:nvPr userDrawn="1"/>
        </p:nvGrpSpPr>
        <p:grpSpPr>
          <a:xfrm>
            <a:off x="77802" y="6488901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8C1455-B991-6305-D79F-A2E615745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8969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7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25" y="5928274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84061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D9AD38-1FD7-8E00-2A04-11EA801A72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0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871283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25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1" y="387189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1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8" y="6740384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8" r:id="rId3"/>
    <p:sldLayoutId id="2147483679" r:id="rId4"/>
    <p:sldLayoutId id="2147483685" r:id="rId5"/>
    <p:sldLayoutId id="2147483681" r:id="rId6"/>
    <p:sldLayoutId id="2147483650" r:id="rId7"/>
    <p:sldLayoutId id="2147483680" r:id="rId8"/>
    <p:sldLayoutId id="2147483682" r:id="rId9"/>
    <p:sldLayoutId id="2147483663" r:id="rId10"/>
    <p:sldLayoutId id="2147483683" r:id="rId11"/>
    <p:sldLayoutId id="2147483660" r:id="rId12"/>
    <p:sldLayoutId id="2147483684" r:id="rId13"/>
    <p:sldLayoutId id="2147483662" r:id="rId14"/>
    <p:sldLayoutId id="2147483677" r:id="rId15"/>
    <p:sldLayoutId id="2147483661" r:id="rId16"/>
    <p:sldLayoutId id="2147483670" r:id="rId17"/>
    <p:sldLayoutId id="2147483671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3" r:id="rId25"/>
    <p:sldLayoutId id="2147483672" r:id="rId26"/>
    <p:sldLayoutId id="2147483674" r:id="rId27"/>
    <p:sldLayoutId id="2147483675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90" userDrawn="1">
          <p15:clr>
            <a:srgbClr val="F26B43"/>
          </p15:clr>
        </p15:guide>
        <p15:guide id="2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02" y="2510963"/>
            <a:ext cx="7438854" cy="17128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Памятка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регистрации биоматериала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модуле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-лаборатория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 Ариадна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38700" y="6010275"/>
            <a:ext cx="3533775" cy="55245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Аносова Светлана Геннадьевна,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 ПК «Здравоохранение», КГБУЗ «КДЦАК»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1801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В форме </a:t>
            </a:r>
            <a:r>
              <a:rPr lang="ru-RU" dirty="0"/>
              <a:t>получения </a:t>
            </a:r>
            <a:r>
              <a:rPr lang="ru-RU" dirty="0" smtClean="0"/>
              <a:t>биоматериала </a:t>
            </a:r>
            <a:r>
              <a:rPr lang="en-US" dirty="0" smtClean="0"/>
              <a:t>п</a:t>
            </a:r>
            <a:r>
              <a:rPr lang="ru-RU" dirty="0" err="1" smtClean="0"/>
              <a:t>роверяем</a:t>
            </a:r>
            <a:r>
              <a:rPr lang="ru-RU" dirty="0" smtClean="0"/>
              <a:t> </a:t>
            </a:r>
            <a:r>
              <a:rPr lang="ru-RU" dirty="0" smtClean="0"/>
              <a:t>ФИО пациента и состав заказа</a:t>
            </a:r>
            <a:r>
              <a:rPr lang="en-US" dirty="0" smtClean="0"/>
              <a:t>. </a:t>
            </a:r>
            <a:endParaRPr lang="ru-RU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44" y="1818756"/>
            <a:ext cx="11700606" cy="23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9220200" y="3276040"/>
            <a:ext cx="2914650" cy="724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72575" y="2113990"/>
            <a:ext cx="2933700" cy="724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Далее курсор автоматически переходит в поле </a:t>
            </a:r>
            <a:r>
              <a:rPr lang="en-US" dirty="0" smtClean="0"/>
              <a:t>IDS</a:t>
            </a:r>
            <a:r>
              <a:rPr lang="ru-RU" dirty="0" smtClean="0"/>
              <a:t>, сканируем штрих-код биоматериала </a:t>
            </a:r>
            <a:r>
              <a:rPr lang="en-US" dirty="0" smtClean="0"/>
              <a:t>(IDS)</a:t>
            </a:r>
            <a:r>
              <a:rPr lang="ru-RU" dirty="0" smtClean="0"/>
              <a:t>, который наклеен на пробирке и направлении.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44" y="1818756"/>
            <a:ext cx="11700606" cy="23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028950" y="3533215"/>
            <a:ext cx="1133475" cy="553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Курсор</a:t>
            </a:r>
            <a:r>
              <a:rPr lang="en-US" dirty="0" smtClean="0"/>
              <a:t> </a:t>
            </a:r>
            <a:r>
              <a:rPr lang="en-US" dirty="0" err="1" smtClean="0"/>
              <a:t>автоматически</a:t>
            </a:r>
            <a:r>
              <a:rPr lang="en-US" dirty="0" smtClean="0"/>
              <a:t> </a:t>
            </a:r>
            <a:r>
              <a:rPr lang="en-US" dirty="0" err="1" smtClean="0"/>
              <a:t>переходит</a:t>
            </a:r>
            <a:r>
              <a:rPr lang="en-US" dirty="0" smtClean="0"/>
              <a:t> в </a:t>
            </a:r>
            <a:r>
              <a:rPr lang="en-US" dirty="0" err="1" smtClean="0"/>
              <a:t>поле</a:t>
            </a:r>
            <a:r>
              <a:rPr lang="en-US" dirty="0" smtClean="0"/>
              <a:t> “</a:t>
            </a:r>
            <a:r>
              <a:rPr lang="en-US" dirty="0" err="1" smtClean="0"/>
              <a:t>направление</a:t>
            </a:r>
            <a:r>
              <a:rPr lang="en-US" dirty="0" smtClean="0"/>
              <a:t>”. П</a:t>
            </a:r>
            <a:r>
              <a:rPr lang="ru-RU" dirty="0" err="1" smtClean="0"/>
              <a:t>овторяем</a:t>
            </a:r>
            <a:r>
              <a:rPr lang="ru-RU" dirty="0" smtClean="0"/>
              <a:t> те же действия для </a:t>
            </a:r>
            <a:r>
              <a:rPr lang="ru-RU" dirty="0" smtClean="0"/>
              <a:t>следующего направления без использования клавиатуры и мыши сканируем штрих-код направления и </a:t>
            </a:r>
            <a:r>
              <a:rPr lang="ru-RU" dirty="0" smtClean="0"/>
              <a:t>биоматериала.</a:t>
            </a:r>
            <a:endParaRPr lang="ru-RU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69456"/>
            <a:ext cx="11933574" cy="23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33375" y="3418915"/>
            <a:ext cx="1133475" cy="553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меню «Процедурный кабинет», «Сопроводительный лист»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3144"/>
          <a:stretch>
            <a:fillRect/>
          </a:stretch>
        </p:blipFill>
        <p:spPr bwMode="auto">
          <a:xfrm>
            <a:off x="1738646" y="2483693"/>
            <a:ext cx="9148429" cy="188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52700" y="2457450"/>
            <a:ext cx="504825" cy="361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10475" y="3067050"/>
            <a:ext cx="2543175" cy="5048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2550" y="1204719"/>
            <a:ext cx="10334625" cy="12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Переходим на главную страницу, нажимаем меню «Домик».  </a:t>
            </a:r>
            <a:r>
              <a:rPr lang="ru-RU" dirty="0" smtClean="0"/>
              <a:t>Нажимаем</a:t>
            </a:r>
            <a:r>
              <a:rPr lang="en-US" dirty="0" smtClean="0"/>
              <a:t> м</a:t>
            </a:r>
            <a:r>
              <a:rPr lang="ru-RU" dirty="0" err="1" smtClean="0"/>
              <a:t>еню</a:t>
            </a:r>
            <a:r>
              <a:rPr lang="ru-RU" dirty="0" smtClean="0"/>
              <a:t> </a:t>
            </a:r>
            <a:r>
              <a:rPr lang="ru-RU" dirty="0" smtClean="0"/>
              <a:t>«Сопроводительный лист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создания реестра направлений, </a:t>
            </a:r>
            <a:r>
              <a:rPr lang="ru-RU" dirty="0" smtClean="0"/>
              <a:t>который необходимо приложить к успешно зарегистрированным направлениям в транспортную сумку с биоматериалом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240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Форма </a:t>
            </a:r>
            <a:r>
              <a:rPr lang="ru-RU" dirty="0"/>
              <a:t>создания Сопроводительного листа.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Переходим на главное меню Лаборатория. Нажимаем вкладку сопроводительный лист.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Генерируем сопроводительный лист при помощи сканера </a:t>
            </a:r>
            <a:r>
              <a:rPr lang="ru-RU" dirty="0" err="1"/>
              <a:t>штрих-кодов</a:t>
            </a:r>
            <a:r>
              <a:rPr lang="ru-RU" dirty="0"/>
              <a:t> пикаем лабораторные номера и формируем список IDS, которое мы сейчас зарегистрировали в системе.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Вводим название своего ЛПУ и исполнителя.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Формируем предпросмотр сопроводительного листа перед печатью. В нем указано сколько биоматериала, сколько IDS, номер направления, исполнитель и дата.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Печатаем его.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23113" t="33361" r="24809" b="25441"/>
          <a:stretch>
            <a:fillRect/>
          </a:stretch>
        </p:blipFill>
        <p:spPr bwMode="auto">
          <a:xfrm>
            <a:off x="195607" y="1206500"/>
            <a:ext cx="818649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Форма сопроводительного листа (реестра направлений). Сканирование и печать реестра направлений.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8675" y="2333625"/>
            <a:ext cx="1133475" cy="1447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" y="5257800"/>
            <a:ext cx="1762125" cy="923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Поля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лабораторных номеров (</a:t>
            </a:r>
            <a:r>
              <a:rPr lang="en-US" dirty="0">
                <a:solidFill>
                  <a:schemeClr val="tx1"/>
                </a:solidFill>
              </a:rPr>
              <a:t>IDS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Прямая со стрелкой 6"/>
          <p:cNvCxnSpPr>
            <a:stCxn id="6" idx="0"/>
            <a:endCxn id="5" idx="2"/>
          </p:cNvCxnSpPr>
          <p:nvPr/>
        </p:nvCxnSpPr>
        <p:spPr>
          <a:xfrm rot="5400000" flipH="1" flipV="1">
            <a:off x="557213" y="4419601"/>
            <a:ext cx="1476374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085975" y="4267200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71726" y="5257799"/>
            <a:ext cx="2476500" cy="923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названия медицинской организации</a:t>
            </a:r>
          </a:p>
        </p:txBody>
      </p:sp>
      <p:cxnSp>
        <p:nvCxnSpPr>
          <p:cNvPr id="17" name="Прямая со стрелкой 16"/>
          <p:cNvCxnSpPr>
            <a:stCxn id="16" idx="0"/>
            <a:endCxn id="15" idx="2"/>
          </p:cNvCxnSpPr>
          <p:nvPr/>
        </p:nvCxnSpPr>
        <p:spPr>
          <a:xfrm rot="16200000" flipV="1">
            <a:off x="2812259" y="4460081"/>
            <a:ext cx="638173" cy="957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638675" y="4257675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33974" y="5238750"/>
            <a:ext cx="3895726" cy="923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ФИО ответственного за формирование транспортной сумки</a:t>
            </a:r>
          </a:p>
        </p:txBody>
      </p:sp>
      <p:cxnSp>
        <p:nvCxnSpPr>
          <p:cNvPr id="20" name="Прямая со стрелкой 19"/>
          <p:cNvCxnSpPr>
            <a:stCxn id="19" idx="0"/>
            <a:endCxn id="18" idx="2"/>
          </p:cNvCxnSpPr>
          <p:nvPr/>
        </p:nvCxnSpPr>
        <p:spPr>
          <a:xfrm rot="16200000" flipV="1">
            <a:off x="5829301" y="3986214"/>
            <a:ext cx="628649" cy="1876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467724" y="1295249"/>
            <a:ext cx="4132264" cy="327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Генерируем сопроводительный </a:t>
            </a:r>
            <a:r>
              <a:rPr lang="ru-RU" dirty="0" smtClean="0"/>
              <a:t>лист </a:t>
            </a:r>
            <a:r>
              <a:rPr lang="ru-RU" dirty="0"/>
              <a:t>при помощи сканера </a:t>
            </a:r>
            <a:r>
              <a:rPr lang="ru-RU" dirty="0" err="1"/>
              <a:t>штрих-кодов</a:t>
            </a:r>
            <a:r>
              <a:rPr lang="ru-RU" dirty="0"/>
              <a:t> </a:t>
            </a:r>
            <a:r>
              <a:rPr lang="en-US" dirty="0" err="1" smtClean="0"/>
              <a:t>сканируем</a:t>
            </a:r>
            <a:r>
              <a:rPr lang="ru-RU" dirty="0" smtClean="0"/>
              <a:t> </a:t>
            </a:r>
            <a:r>
              <a:rPr lang="ru-RU" dirty="0"/>
              <a:t>лабораторные номера </a:t>
            </a:r>
            <a:r>
              <a:rPr lang="en-US" dirty="0" smtClean="0"/>
              <a:t>(</a:t>
            </a:r>
            <a:r>
              <a:rPr lang="ru-RU" dirty="0" smtClean="0"/>
              <a:t>IDS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и формируем список заказов, которое мы сейчас зарегистрировали в системе.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Вводим название своего </a:t>
            </a:r>
            <a:r>
              <a:rPr lang="en-US" dirty="0" smtClean="0"/>
              <a:t>МО </a:t>
            </a:r>
            <a:r>
              <a:rPr lang="ru-RU" dirty="0" smtClean="0"/>
              <a:t>и </a:t>
            </a:r>
            <a:r>
              <a:rPr lang="ru-RU" dirty="0"/>
              <a:t>исполнителя.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Нажимаем Печать. Формируется предпросмотр сопроводительного листа перед печатью. 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просмотра и печати сопроводительного листа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6447"/>
          <a:stretch>
            <a:fillRect/>
          </a:stretch>
        </p:blipFill>
        <p:spPr bwMode="auto">
          <a:xfrm>
            <a:off x="168275" y="1266824"/>
            <a:ext cx="8749523" cy="3898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29700" y="1238250"/>
            <a:ext cx="3570288" cy="384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/>
              <a:t>Сформированный сопроводительный лист содержит какие и сколько зарегистрировано биоматериала, сколько IDS, номер направления, ФИО исполнителя и дата.</a:t>
            </a:r>
          </a:p>
          <a:p>
            <a:pPr marL="457200" indent="-457200">
              <a:buAutoNum type="arabicPeriod"/>
            </a:pPr>
            <a:r>
              <a:rPr lang="ru-RU" dirty="0"/>
              <a:t>Его можно сохранить к себе на локальный диск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необходимости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/>
              <a:t>распечатать </a:t>
            </a:r>
            <a:r>
              <a:rPr lang="ru-RU" dirty="0" smtClean="0"/>
              <a:t>и </a:t>
            </a:r>
            <a:r>
              <a:rPr lang="ru-RU" dirty="0"/>
              <a:t>приложить в транспортную сумку для передачи в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8" idx="0"/>
          </p:cNvCxnSpPr>
          <p:nvPr/>
        </p:nvCxnSpPr>
        <p:spPr>
          <a:xfrm rot="5400000" flipH="1" flipV="1">
            <a:off x="5653089" y="3114677"/>
            <a:ext cx="4400547" cy="1219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476375" y="2924176"/>
            <a:ext cx="1076325" cy="15335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825" y="5934075"/>
            <a:ext cx="2676525" cy="1181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Какие лабораторные номера зарегистрированы</a:t>
            </a:r>
          </a:p>
        </p:txBody>
      </p:sp>
      <p:cxnSp>
        <p:nvCxnSpPr>
          <p:cNvPr id="12" name="Прямая со стрелкой 11"/>
          <p:cNvCxnSpPr>
            <a:stCxn id="11" idx="0"/>
            <a:endCxn id="10" idx="2"/>
          </p:cNvCxnSpPr>
          <p:nvPr/>
        </p:nvCxnSpPr>
        <p:spPr>
          <a:xfrm rot="5400000" flipH="1" flipV="1">
            <a:off x="1000127" y="4919664"/>
            <a:ext cx="1476373" cy="552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933701" y="4543424"/>
            <a:ext cx="761999" cy="5715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8975" y="5953125"/>
            <a:ext cx="2124075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Сколько зарегистрировано биоматериала и присвоено IDS,</a:t>
            </a:r>
          </a:p>
        </p:txBody>
      </p:sp>
      <p:cxnSp>
        <p:nvCxnSpPr>
          <p:cNvPr id="15" name="Прямая со стрелкой 14"/>
          <p:cNvCxnSpPr>
            <a:stCxn id="14" idx="0"/>
            <a:endCxn id="13" idx="2"/>
          </p:cNvCxnSpPr>
          <p:nvPr/>
        </p:nvCxnSpPr>
        <p:spPr>
          <a:xfrm rot="16200000" flipV="1">
            <a:off x="3383757" y="5045869"/>
            <a:ext cx="838200" cy="976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886449" y="5924550"/>
            <a:ext cx="2714625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Сохранить к себе на локальный диск или распечатать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Доступные варианты поиска заказа по </a:t>
            </a:r>
            <a:r>
              <a:rPr lang="en-US" dirty="0" err="1"/>
              <a:t>фильтрам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366"/>
          <a:stretch>
            <a:fillRect/>
          </a:stretch>
        </p:blipFill>
        <p:spPr bwMode="auto">
          <a:xfrm>
            <a:off x="146051" y="1235076"/>
            <a:ext cx="9055100" cy="454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48775" y="828674"/>
            <a:ext cx="3095625" cy="587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Возможны варианты</a:t>
            </a:r>
            <a:r>
              <a:rPr lang="en-US" dirty="0"/>
              <a:t> </a:t>
            </a:r>
            <a:r>
              <a:rPr lang="ru-RU" dirty="0"/>
              <a:t>поиска </a:t>
            </a:r>
            <a:r>
              <a:rPr lang="en-US" dirty="0"/>
              <a:t>заказа</a:t>
            </a:r>
            <a:r>
              <a:rPr lang="ru-RU" dirty="0"/>
              <a:t> </a:t>
            </a:r>
            <a:r>
              <a:rPr lang="en-US" dirty="0"/>
              <a:t>по </a:t>
            </a:r>
            <a:r>
              <a:rPr lang="ru-RU" dirty="0"/>
              <a:t>следующим </a:t>
            </a:r>
            <a:r>
              <a:rPr lang="en-US" dirty="0"/>
              <a:t>фильтр</a:t>
            </a:r>
            <a:r>
              <a:rPr lang="ru-RU" dirty="0"/>
              <a:t>ам</a:t>
            </a:r>
            <a:r>
              <a:rPr lang="en-US" dirty="0"/>
              <a:t>: 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№ Направления;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Заказа;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Карты пациента;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ИБ;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СНИЛС;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Пациент (ФИО, дата рождения).</a:t>
            </a:r>
          </a:p>
          <a:p>
            <a:r>
              <a:rPr lang="ru-RU" b="1" dirty="0"/>
              <a:t>По умолчанию режим поиска по № направления.</a:t>
            </a:r>
          </a:p>
          <a:p>
            <a:r>
              <a:rPr lang="ru-RU" dirty="0"/>
              <a:t>При отсутствии сканера </a:t>
            </a:r>
            <a:r>
              <a:rPr lang="ru-RU" dirty="0" err="1"/>
              <a:t>штрих-кодов</a:t>
            </a:r>
            <a:r>
              <a:rPr lang="ru-RU" dirty="0"/>
              <a:t> искать заказ можно в любом режиме поиска. Для этого необходимо ввести информацию для фильтрации, далее нажать кнопку Применить.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9" y="1676399"/>
            <a:ext cx="1447801" cy="1790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Пример поиска заказов по ФИО пациента за выбранный период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8" y="1394516"/>
            <a:ext cx="11866558" cy="3520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9575" y="3181350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6275" y="5324475"/>
            <a:ext cx="34004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 ФИО пациента</a:t>
            </a:r>
          </a:p>
        </p:txBody>
      </p:sp>
      <p:cxnSp>
        <p:nvCxnSpPr>
          <p:cNvPr id="7" name="Прямая со стрелкой 6"/>
          <p:cNvCxnSpPr>
            <a:stCxn id="5" idx="0"/>
            <a:endCxn id="4" idx="2"/>
          </p:cNvCxnSpPr>
          <p:nvPr/>
        </p:nvCxnSpPr>
        <p:spPr>
          <a:xfrm rot="16200000" flipV="1">
            <a:off x="781052" y="3729038"/>
            <a:ext cx="1790699" cy="1400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0925175" y="2333625"/>
            <a:ext cx="112395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7700" y="5314950"/>
            <a:ext cx="3400425" cy="352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Применить поиск по фильтру</a:t>
            </a:r>
          </a:p>
        </p:txBody>
      </p:sp>
      <p:cxnSp>
        <p:nvCxnSpPr>
          <p:cNvPr id="10" name="Прямая со стрелкой 9"/>
          <p:cNvCxnSpPr>
            <a:stCxn id="9" idx="0"/>
            <a:endCxn id="8" idx="2"/>
          </p:cNvCxnSpPr>
          <p:nvPr/>
        </p:nvCxnSpPr>
        <p:spPr>
          <a:xfrm rot="5400000" flipH="1" flipV="1">
            <a:off x="9408319" y="3236120"/>
            <a:ext cx="2638425" cy="15192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09575" y="2362200"/>
            <a:ext cx="24098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91025" y="5324475"/>
            <a:ext cx="34004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Режим поиска по фильтру</a:t>
            </a:r>
          </a:p>
        </p:txBody>
      </p:sp>
      <p:cxnSp>
        <p:nvCxnSpPr>
          <p:cNvPr id="18" name="Прямая со стрелкой 17"/>
          <p:cNvCxnSpPr>
            <a:stCxn id="17" idx="0"/>
            <a:endCxn id="16" idx="2"/>
          </p:cNvCxnSpPr>
          <p:nvPr/>
        </p:nvCxnSpPr>
        <p:spPr>
          <a:xfrm rot="16200000" flipV="1">
            <a:off x="2547939" y="1781176"/>
            <a:ext cx="2609849" cy="4476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Что делать, если…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4" y="752475"/>
            <a:ext cx="10982326" cy="429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Что делать, если на регистрацию пришла одна пробирка и два направления? При заборе биоматериала следует пользоваться правилом: пробирок брать столько, сколько направлений, созданных в ПК Здрав.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Требуется найти статус готовности результата анализа? Все результаты до статуса </a:t>
            </a:r>
            <a:r>
              <a:rPr lang="ru-RU" sz="2400" b="1" dirty="0" smtClean="0"/>
              <a:t>R</a:t>
            </a:r>
            <a:r>
              <a:rPr lang="ru-RU" dirty="0" smtClean="0"/>
              <a:t> </a:t>
            </a:r>
            <a:r>
              <a:rPr lang="ru-RU" dirty="0"/>
              <a:t>означают, что заказ в работе. Статус </a:t>
            </a:r>
            <a:r>
              <a:rPr lang="ru-RU" sz="2400" b="1" dirty="0" smtClean="0"/>
              <a:t>R</a:t>
            </a:r>
            <a:r>
              <a:rPr lang="ru-RU" dirty="0" smtClean="0"/>
              <a:t> </a:t>
            </a:r>
            <a:r>
              <a:rPr lang="en-US" dirty="0" smtClean="0"/>
              <a:t>и </a:t>
            </a:r>
            <a:r>
              <a:rPr lang="en-US" sz="2400" b="1" dirty="0" smtClean="0"/>
              <a:t>F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dirty="0"/>
              <a:t>результат «готов» и можно результаты анализов найти в программе ПК«Здравоохранения» во вкладке «Анализы» или «ЭМК».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/>
            <a:endParaRPr lang="ru-RU" dirty="0"/>
          </a:p>
        </p:txBody>
      </p:sp>
      <p:pic>
        <p:nvPicPr>
          <p:cNvPr id="1026" name="Picture 2" descr="C:\Users\shishkin.K\Downloads\photo_5239974025587526971_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2278" b="7651"/>
          <a:stretch>
            <a:fillRect/>
          </a:stretch>
        </p:blipFill>
        <p:spPr bwMode="auto">
          <a:xfrm>
            <a:off x="1323975" y="2714625"/>
            <a:ext cx="8839200" cy="2143125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1214437" y="4016949"/>
            <a:ext cx="238125" cy="2476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14437" y="4264599"/>
            <a:ext cx="238125" cy="2476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Регистрация 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КГБУЗ «КДЦАК»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2328" y="1317616"/>
            <a:ext cx="11107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dirty="0" smtClean="0"/>
              <a:t>В рамках реализации проекта по централизации лабораторных исследований и регистрации биоматериалов в МО, где производится забор, просим предоставить заявку на бланке организации в адрес главного врача КГБУЗ «КДЦАК» Ж.И. Вахловой на доступ(</a:t>
            </a:r>
            <a:r>
              <a:rPr lang="ru-RU" sz="2000" dirty="0" err="1" smtClean="0"/>
              <a:t>ы</a:t>
            </a:r>
            <a:r>
              <a:rPr lang="ru-RU" sz="2000" dirty="0" smtClean="0"/>
              <a:t>) в сервис </a:t>
            </a:r>
            <a:br>
              <a:rPr lang="ru-RU" sz="2000" dirty="0" smtClean="0"/>
            </a:br>
            <a:r>
              <a:rPr lang="ru-RU" sz="2000" dirty="0" err="1" smtClean="0"/>
              <a:t>ВЕБ-Лаборатория</a:t>
            </a:r>
            <a:r>
              <a:rPr lang="ru-RU" sz="2000" dirty="0" smtClean="0"/>
              <a:t> ЛИС с правами «Процедурной медсестры» для регистрации биоматериала в процедурном кабинете, направляемого в КГБУЗ «Консультативно-диагностический центр Алтайского края», сотрудникам организации,  с указанием ФИО и должности (образец заявки прилагается).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Что делать, если…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899" y="1083941"/>
            <a:ext cx="11261725" cy="376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975"/>
            <a:r>
              <a:rPr lang="ru-RU" sz="2000" dirty="0" smtClean="0"/>
              <a:t>По </a:t>
            </a:r>
            <a:r>
              <a:rPr lang="ru-RU" sz="2000" dirty="0"/>
              <a:t>каким-то причинам в </a:t>
            </a:r>
            <a:r>
              <a:rPr lang="en-US" sz="2000" dirty="0"/>
              <a:t>WEB</a:t>
            </a:r>
            <a:r>
              <a:rPr lang="ru-RU" sz="2000" dirty="0"/>
              <a:t>-Лаборатории заказы не найдены. Требуется отложить такие направления, так как они дефектные, с отметкой на пакете с направлениями «не зарегистрированы». При поступлении в КДЦАК эти направления будут отправлены на </a:t>
            </a:r>
            <a:r>
              <a:rPr lang="ru-RU" sz="2000" dirty="0" err="1"/>
              <a:t>перерегитрацию</a:t>
            </a:r>
            <a:r>
              <a:rPr lang="ru-RU" sz="2000" dirty="0"/>
              <a:t> через Удаленную регистратуру. При этом врачу на приеме искать результаты анализов по дефектным направлениям стоит только в Удаленной регистратуре. </a:t>
            </a:r>
          </a:p>
          <a:p>
            <a:pPr defTabSz="180975"/>
            <a:r>
              <a:rPr lang="ru-RU" sz="2000" dirty="0"/>
              <a:t>А так же можно самим попробовать разобраться почему направления не ушли из ПК Здрав. Для этого посмотрев статус выгрузки направления в ПК Здрав в модуле АРМ Лаборатория на вкладке «Анализы».</a:t>
            </a: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Статус направления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бывают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подсвечен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зеленым или красным цветом:</a:t>
            </a:r>
          </a:p>
          <a:p>
            <a:pPr marL="457200" indent="-457200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успешно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доставлено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ПК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Здрав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в 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КДЦАК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ошибка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отправки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направления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ПК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Здрав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в 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КДЦАК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ушло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Контакты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обратной</a:t>
            </a:r>
            <a:r>
              <a:rPr lang="en-US" dirty="0" smtClean="0"/>
              <a:t> </a:t>
            </a:r>
            <a:r>
              <a:rPr lang="en-US" dirty="0" err="1" smtClean="0"/>
              <a:t>связи</a:t>
            </a:r>
            <a:r>
              <a:rPr lang="en-US" dirty="0" smtClean="0"/>
              <a:t> в КГБУЗ “КДЦАК”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6949" y="1379216"/>
            <a:ext cx="11261725" cy="384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кому обращаться, если требуется помощь при регистрации заказа в </a:t>
            </a:r>
            <a:r>
              <a:rPr lang="ru-RU" dirty="0" err="1"/>
              <a:t>ВЕБ-Лаборатории</a:t>
            </a:r>
            <a:r>
              <a:rPr lang="ru-RU" dirty="0"/>
              <a:t>? 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вопросу </a:t>
            </a:r>
            <a:r>
              <a:rPr lang="ru-RU" dirty="0" smtClean="0"/>
              <a:t>технического </a:t>
            </a:r>
            <a:r>
              <a:rPr lang="ru-RU" dirty="0"/>
              <a:t>взаимодействия можно </a:t>
            </a:r>
            <a:r>
              <a:rPr lang="ru-RU" dirty="0" smtClean="0"/>
              <a:t>обратиться</a:t>
            </a:r>
            <a:r>
              <a:rPr lang="en-US" dirty="0" smtClean="0"/>
              <a:t> </a:t>
            </a:r>
            <a:r>
              <a:rPr lang="en-US" dirty="0" smtClean="0"/>
              <a:t>в</a:t>
            </a:r>
            <a:r>
              <a:rPr lang="ru-RU" dirty="0" smtClean="0"/>
              <a:t> подразделения</a:t>
            </a:r>
            <a:r>
              <a:rPr lang="en-US" dirty="0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”:</a:t>
            </a:r>
            <a:endParaRPr lang="ru-RU" dirty="0" smtClean="0"/>
          </a:p>
          <a:p>
            <a:r>
              <a:rPr lang="ru-RU" dirty="0" smtClean="0"/>
              <a:t>в ИВО </a:t>
            </a:r>
            <a:r>
              <a:rPr lang="en-US" dirty="0" err="1" smtClean="0"/>
              <a:t>Барнаульского</a:t>
            </a:r>
            <a:r>
              <a:rPr lang="ru-RU" dirty="0" smtClean="0"/>
              <a:t> </a:t>
            </a:r>
            <a:r>
              <a:rPr lang="ru-RU" dirty="0" smtClean="0"/>
              <a:t>подразделения </a:t>
            </a:r>
            <a:r>
              <a:rPr lang="ru-RU" dirty="0" smtClean="0"/>
              <a:t>по </a:t>
            </a:r>
            <a:r>
              <a:rPr lang="ru-RU" dirty="0"/>
              <a:t>телефону </a:t>
            </a:r>
            <a:r>
              <a:rPr lang="en-US" b="1" dirty="0" smtClean="0"/>
              <a:t>8(3852)55-88</a:t>
            </a:r>
            <a:r>
              <a:rPr lang="ru-RU" b="1" dirty="0" smtClean="0"/>
              <a:t>-</a:t>
            </a:r>
            <a:r>
              <a:rPr lang="en-US" b="1" dirty="0" smtClean="0"/>
              <a:t>82 (</a:t>
            </a:r>
            <a:r>
              <a:rPr lang="en-US" dirty="0" err="1" smtClean="0"/>
              <a:t>доп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номер</a:t>
            </a:r>
            <a:r>
              <a:rPr lang="en-US" dirty="0" smtClean="0"/>
              <a:t> </a:t>
            </a:r>
            <a:r>
              <a:rPr lang="en-US" b="1" dirty="0" smtClean="0"/>
              <a:t>50-12)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ИВО </a:t>
            </a:r>
            <a:r>
              <a:rPr lang="ru-RU" dirty="0" err="1" smtClean="0"/>
              <a:t>Бийского</a:t>
            </a:r>
            <a:r>
              <a:rPr lang="ru-RU" dirty="0" smtClean="0"/>
              <a:t> подразделения по телефону </a:t>
            </a:r>
            <a:r>
              <a:rPr lang="en-US" b="1" dirty="0" smtClean="0"/>
              <a:t>8(3854)32</a:t>
            </a:r>
            <a:r>
              <a:rPr lang="ru-RU" b="1" dirty="0" smtClean="0"/>
              <a:t>-</a:t>
            </a:r>
            <a:r>
              <a:rPr lang="en-US" b="1" dirty="0" smtClean="0"/>
              <a:t>69</a:t>
            </a:r>
            <a:r>
              <a:rPr lang="ru-RU" b="1" dirty="0" smtClean="0"/>
              <a:t>-</a:t>
            </a:r>
            <a:r>
              <a:rPr lang="en-US" b="1" dirty="0" smtClean="0"/>
              <a:t>41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ИВО </a:t>
            </a:r>
            <a:r>
              <a:rPr lang="en-US" dirty="0" err="1" smtClean="0"/>
              <a:t>Рубцовского</a:t>
            </a:r>
            <a:r>
              <a:rPr lang="ru-RU" dirty="0" smtClean="0"/>
              <a:t> </a:t>
            </a:r>
            <a:r>
              <a:rPr lang="ru-RU" dirty="0" smtClean="0"/>
              <a:t>подразделения по телефону </a:t>
            </a:r>
            <a:r>
              <a:rPr lang="en-US" b="1" dirty="0" smtClean="0"/>
              <a:t>8(3852)55-88</a:t>
            </a:r>
            <a:r>
              <a:rPr lang="ru-RU" b="1" dirty="0" smtClean="0"/>
              <a:t>-</a:t>
            </a:r>
            <a:r>
              <a:rPr lang="en-US" b="1" dirty="0" smtClean="0"/>
              <a:t>82 (</a:t>
            </a:r>
            <a:r>
              <a:rPr lang="en-US" dirty="0" err="1" smtClean="0"/>
              <a:t>доп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н</a:t>
            </a:r>
            <a:r>
              <a:rPr lang="en-US" dirty="0" err="1" smtClean="0"/>
              <a:t>омер</a:t>
            </a:r>
            <a:r>
              <a:rPr lang="en-US" dirty="0" smtClean="0"/>
              <a:t> </a:t>
            </a:r>
            <a:r>
              <a:rPr lang="en-US" b="1" dirty="0" smtClean="0"/>
              <a:t>50-15)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вопросам регистрации и доставки биоматериала можно получить консультацию </a:t>
            </a:r>
            <a:r>
              <a:rPr lang="en-US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подразделения</a:t>
            </a:r>
            <a:r>
              <a:rPr lang="en-US" dirty="0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”:</a:t>
            </a:r>
            <a:endParaRPr lang="en-US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 лаборатории </a:t>
            </a:r>
            <a:r>
              <a:rPr lang="en-US" dirty="0" err="1" smtClean="0"/>
              <a:t>Барнаульско</a:t>
            </a:r>
            <a:r>
              <a:rPr lang="ru-RU" dirty="0" smtClean="0"/>
              <a:t>го </a:t>
            </a:r>
            <a:r>
              <a:rPr lang="ru-RU" dirty="0" smtClean="0"/>
              <a:t>подразделения по телефону </a:t>
            </a:r>
            <a:r>
              <a:rPr lang="en-US" b="1" dirty="0" smtClean="0"/>
              <a:t>8(3852)24</a:t>
            </a:r>
            <a:r>
              <a:rPr lang="ru-RU" b="1" dirty="0" smtClean="0"/>
              <a:t>-</a:t>
            </a:r>
            <a:r>
              <a:rPr lang="en-US" b="1" dirty="0" smtClean="0"/>
              <a:t>38</a:t>
            </a:r>
            <a:r>
              <a:rPr lang="ru-RU" b="1" dirty="0" smtClean="0"/>
              <a:t>-</a:t>
            </a:r>
            <a:r>
              <a:rPr lang="en-US" b="1" dirty="0" smtClean="0"/>
              <a:t>65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лаборатории </a:t>
            </a:r>
            <a:r>
              <a:rPr lang="ru-RU" dirty="0" err="1" smtClean="0"/>
              <a:t>Бийского</a:t>
            </a:r>
            <a:r>
              <a:rPr lang="ru-RU" dirty="0" smtClean="0"/>
              <a:t> подразделения </a:t>
            </a:r>
            <a:r>
              <a:rPr lang="ru-RU" dirty="0" smtClean="0"/>
              <a:t>по телефону </a:t>
            </a:r>
            <a:r>
              <a:rPr lang="en-US" b="1" dirty="0" smtClean="0"/>
              <a:t>8(3854)35</a:t>
            </a:r>
            <a:r>
              <a:rPr lang="ru-RU" b="1" dirty="0" smtClean="0"/>
              <a:t>-</a:t>
            </a:r>
            <a:r>
              <a:rPr lang="en-US" b="1" dirty="0" smtClean="0"/>
              <a:t>61</a:t>
            </a:r>
            <a:r>
              <a:rPr lang="ru-RU" b="1" dirty="0" smtClean="0"/>
              <a:t>-</a:t>
            </a:r>
            <a:r>
              <a:rPr lang="en-US" b="1" dirty="0" smtClean="0"/>
              <a:t>97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лаборатории </a:t>
            </a:r>
            <a:r>
              <a:rPr lang="en-US" dirty="0" err="1" smtClean="0"/>
              <a:t>Рубцовского</a:t>
            </a:r>
            <a:r>
              <a:rPr lang="ru-RU" dirty="0" smtClean="0"/>
              <a:t> </a:t>
            </a:r>
            <a:r>
              <a:rPr lang="ru-RU" dirty="0" smtClean="0"/>
              <a:t>подразделения по телефону </a:t>
            </a:r>
            <a:r>
              <a:rPr lang="en-US" b="1" dirty="0" smtClean="0"/>
              <a:t>8(385)575</a:t>
            </a:r>
            <a:r>
              <a:rPr lang="ru-RU" b="1" dirty="0" smtClean="0"/>
              <a:t>-</a:t>
            </a:r>
            <a:r>
              <a:rPr lang="en-US" b="1" dirty="0" smtClean="0"/>
              <a:t>77</a:t>
            </a:r>
            <a:r>
              <a:rPr lang="ru-RU" b="1" dirty="0" smtClean="0"/>
              <a:t>-</a:t>
            </a:r>
            <a:r>
              <a:rPr lang="en-US" b="1" dirty="0" smtClean="0"/>
              <a:t>04 </a:t>
            </a:r>
            <a:endParaRPr lang="ru-RU" b="1" dirty="0" smtClean="0"/>
          </a:p>
          <a:p>
            <a:r>
              <a:rPr lang="ru-RU" b="1" dirty="0" smtClean="0"/>
              <a:t>Заведующий КДЛ </a:t>
            </a:r>
            <a:r>
              <a:rPr lang="ru-RU" b="1" dirty="0" err="1" smtClean="0"/>
              <a:t>Дворская</a:t>
            </a:r>
            <a:r>
              <a:rPr lang="ru-RU" b="1" dirty="0" smtClean="0"/>
              <a:t> Анна Сергеевна 8-961-990-2886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заявки на доступ в ВЕБ</a:t>
            </a:r>
            <a:r>
              <a:rPr lang="en-US" dirty="0"/>
              <a:t>-</a:t>
            </a:r>
            <a:r>
              <a:rPr lang="ru-RU" dirty="0"/>
              <a:t>Лабораторию ЛИС КГБУЗ «КДЦАК»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5096" y="1725161"/>
            <a:ext cx="4669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Составить письмо заявку по образцу.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 Скан-копию </a:t>
            </a:r>
            <a:r>
              <a:rPr lang="ru-RU" sz="2000" dirty="0" smtClean="0"/>
              <a:t>заявки и </a:t>
            </a:r>
            <a:r>
              <a:rPr lang="ru-RU" sz="2000" dirty="0"/>
              <a:t>его редактируемый вариант выслать на </a:t>
            </a:r>
            <a:r>
              <a:rPr lang="ru-RU" sz="2000" dirty="0" smtClean="0"/>
              <a:t>почту:</a:t>
            </a:r>
            <a:r>
              <a:rPr lang="en-US" sz="3600" b="1" dirty="0" smtClean="0"/>
              <a:t>ib@dcak.ru.</a:t>
            </a:r>
            <a:endParaRPr lang="en-US" sz="2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800099"/>
            <a:ext cx="5959849" cy="5822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Заявка в КГБУЗ «АКМИАЦ» на доступность сервиса </a:t>
            </a:r>
            <a:r>
              <a:rPr lang="ru-RU" dirty="0" err="1" smtClean="0"/>
              <a:t>ВЕБ-Лаборатории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216511"/>
            <a:ext cx="106859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ru-RU" sz="2400" dirty="0" smtClean="0"/>
              <a:t>Также техническим </a:t>
            </a:r>
            <a:r>
              <a:rPr lang="ru-RU" sz="2400" dirty="0" smtClean="0"/>
              <a:t>специалистам медицинской организаций </a:t>
            </a:r>
            <a:r>
              <a:rPr lang="ru-RU" sz="2400" dirty="0" smtClean="0"/>
              <a:t>необходимо, запросить в </a:t>
            </a:r>
            <a:r>
              <a:rPr lang="ru-RU" sz="2400" dirty="0" smtClean="0"/>
              <a:t>КГБУЗ «АКМИАЦ» </a:t>
            </a:r>
            <a:r>
              <a:rPr lang="ru-RU" sz="2400" dirty="0" smtClean="0"/>
              <a:t>через систему заявок </a:t>
            </a:r>
            <a:r>
              <a:rPr lang="en-US" sz="3200" b="1" dirty="0" err="1" smtClean="0"/>
              <a:t>redmine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corp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zdravalt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ru</a:t>
            </a:r>
            <a:r>
              <a:rPr lang="en-US" sz="2400" dirty="0" smtClean="0"/>
              <a:t> </a:t>
            </a:r>
            <a:r>
              <a:rPr lang="ru-RU" sz="2400" dirty="0" smtClean="0"/>
              <a:t>в ветке «ТП железо/Сети» – «Доступ в КСПД» доступность на рабочих местах, с указанием адреса подразделения, до сервиса </a:t>
            </a:r>
            <a:r>
              <a:rPr lang="ru-RU" sz="2400" dirty="0" err="1" smtClean="0"/>
              <a:t>ВЕБ-Лаборатории</a:t>
            </a:r>
            <a:r>
              <a:rPr lang="ru-RU" sz="2400" dirty="0" smtClean="0"/>
              <a:t> по </a:t>
            </a:r>
            <a:r>
              <a:rPr lang="en-US" sz="3200" b="1" dirty="0" err="1" smtClean="0"/>
              <a:t>ip</a:t>
            </a:r>
            <a:r>
              <a:rPr lang="ru-RU" sz="2400" dirty="0" smtClean="0"/>
              <a:t>-адресам: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9600" y="3461356"/>
          <a:ext cx="9074234" cy="2072640"/>
        </p:xfrm>
        <a:graphic>
          <a:graphicData uri="http://schemas.openxmlformats.org/drawingml/2006/table">
            <a:tbl>
              <a:tblPr/>
              <a:tblGrid>
                <a:gridCol w="3318893"/>
                <a:gridCol w="3496236"/>
                <a:gridCol w="2259105"/>
              </a:tblGrid>
              <a:tr h="720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Филиал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КГБУЗ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КДЦАК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(куда везёте биоматериалы)</a:t>
                      </a:r>
                      <a:endParaRPr lang="ru-RU" sz="105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Адрес сервиса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ea typeface="Symbo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ВЕБ-Лаборатории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Порт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Барнаул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10.1.124.19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8090 и 8080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Бийск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10.4.47.6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Рубцовск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10.4.76.6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Сортировка направлений и биоматериала в штатив и подготовка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1100" y="1117514"/>
            <a:ext cx="11009313" cy="26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dirty="0"/>
              <a:t>Ответственным </a:t>
            </a:r>
            <a:r>
              <a:rPr lang="ru-RU" dirty="0" smtClean="0"/>
              <a:t>сотрудником за </a:t>
            </a:r>
            <a:r>
              <a:rPr lang="ru-RU" dirty="0"/>
              <a:t>формирование транспортной </a:t>
            </a:r>
            <a:r>
              <a:rPr lang="ru-RU" dirty="0" smtClean="0"/>
              <a:t>сумки (процедурной </a:t>
            </a:r>
            <a:r>
              <a:rPr lang="ru-RU" dirty="0"/>
              <a:t>медсестрой, врачом лаборатории или другим сотрудником, назначенным приказом </a:t>
            </a:r>
            <a:r>
              <a:rPr lang="ru-RU" dirty="0" smtClean="0"/>
              <a:t>МО) ведется </a:t>
            </a:r>
            <a:r>
              <a:rPr lang="ru-RU" dirty="0"/>
              <a:t>подготовка биоматериала к транспортировке.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Идентификация пробы в процедурном кабинете: наклеиваем </a:t>
            </a:r>
            <a:r>
              <a:rPr lang="en-US" dirty="0" smtClean="0"/>
              <a:t>IDS</a:t>
            </a:r>
            <a:r>
              <a:rPr lang="ru-RU" dirty="0" smtClean="0"/>
              <a:t> на пробирку (</a:t>
            </a:r>
            <a:r>
              <a:rPr lang="ru-RU" dirty="0" err="1" smtClean="0"/>
              <a:t>эппендорф</a:t>
            </a:r>
            <a:r>
              <a:rPr lang="ru-RU" dirty="0" smtClean="0"/>
              <a:t> и т.д.) и на </a:t>
            </a:r>
            <a:r>
              <a:rPr lang="ru-RU" dirty="0" err="1" smtClean="0"/>
              <a:t>направлениет.е</a:t>
            </a:r>
            <a:r>
              <a:rPr lang="ru-RU" dirty="0" smtClean="0"/>
              <a:t>. номер </a:t>
            </a:r>
            <a:r>
              <a:rPr lang="en-US" dirty="0" smtClean="0"/>
              <a:t>IDS</a:t>
            </a:r>
            <a:r>
              <a:rPr lang="ru-RU" dirty="0" smtClean="0"/>
              <a:t> на направление и контейнере должны быть одинаковые.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Центрифугирование </a:t>
            </a:r>
            <a:r>
              <a:rPr lang="ru-RU" dirty="0"/>
              <a:t>пробирок, в соответствии с методическими рекомендациями.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Сортировка пробирок в штатив по группам направлений на лабораторные </a:t>
            </a:r>
            <a:r>
              <a:rPr lang="ru-RU" dirty="0" smtClean="0"/>
              <a:t>исследования (биохимия, инфекции, ПЦР и т.д.).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Регистрация полученного биоматериала в день его </a:t>
            </a:r>
            <a:r>
              <a:rPr lang="ru-RU" dirty="0" smtClean="0"/>
              <a:t>взятия </a:t>
            </a:r>
            <a:r>
              <a:rPr lang="ru-RU" dirty="0"/>
              <a:t>в сервисе </a:t>
            </a:r>
            <a:r>
              <a:rPr lang="en-US" dirty="0"/>
              <a:t>WEB</a:t>
            </a:r>
            <a:r>
              <a:rPr lang="ru-RU" dirty="0"/>
              <a:t>-Лаборатория.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Форма </a:t>
            </a:r>
            <a:r>
              <a:rPr lang="ru-RU" dirty="0" smtClean="0"/>
              <a:t>авторизации. </a:t>
            </a:r>
            <a:r>
              <a:rPr lang="ru-RU" dirty="0"/>
              <a:t>Вход в </a:t>
            </a:r>
            <a:r>
              <a:rPr lang="en-US" dirty="0"/>
              <a:t>WEB</a:t>
            </a:r>
            <a:r>
              <a:rPr lang="ru-RU" dirty="0"/>
              <a:t>-Лабораторию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108074"/>
            <a:ext cx="6973421" cy="418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234518" y="2099618"/>
            <a:ext cx="5243233" cy="159364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Перейти </a:t>
            </a:r>
            <a:r>
              <a:rPr lang="ru-RU" dirty="0"/>
              <a:t>по ссылки в </a:t>
            </a:r>
            <a:r>
              <a:rPr lang="ru-RU" dirty="0" err="1" smtClean="0"/>
              <a:t>ВЕБ-Лабораторию</a:t>
            </a:r>
            <a:r>
              <a:rPr lang="ru-RU" dirty="0" smtClean="0"/>
              <a:t>:</a:t>
            </a:r>
          </a:p>
          <a:p>
            <a:pPr marL="457200" indent="-457200"/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smtClean="0"/>
              <a:t>10.1.124.19:8090</a:t>
            </a:r>
            <a:r>
              <a:rPr lang="ru-RU" sz="2000" b="1" dirty="0" smtClean="0"/>
              <a:t> </a:t>
            </a:r>
            <a:r>
              <a:rPr lang="ru-RU" dirty="0" smtClean="0"/>
              <a:t>(для МО в </a:t>
            </a:r>
            <a:r>
              <a:rPr lang="ru-RU" dirty="0" err="1" smtClean="0"/>
              <a:t>Барнаульской</a:t>
            </a:r>
            <a:r>
              <a:rPr lang="ru-RU" dirty="0" smtClean="0"/>
              <a:t> зоне)</a:t>
            </a:r>
          </a:p>
          <a:p>
            <a:pPr marL="457200" indent="-457200"/>
            <a:r>
              <a:rPr lang="ru-RU" sz="2000" b="1" dirty="0" smtClean="0"/>
              <a:t>http://</a:t>
            </a:r>
            <a:r>
              <a:rPr lang="ru-RU" sz="2000" b="1" dirty="0" smtClean="0"/>
              <a:t>10.4.47.6:8090 </a:t>
            </a:r>
            <a:r>
              <a:rPr lang="ru-RU" dirty="0" smtClean="0"/>
              <a:t>(для МО в </a:t>
            </a:r>
            <a:r>
              <a:rPr lang="ru-RU" dirty="0" err="1" smtClean="0"/>
              <a:t>Бийской</a:t>
            </a:r>
            <a:r>
              <a:rPr lang="ru-RU" dirty="0" smtClean="0"/>
              <a:t> зоне)</a:t>
            </a:r>
          </a:p>
          <a:p>
            <a:pPr marL="457200" indent="-457200"/>
            <a:r>
              <a:rPr lang="ru-RU" sz="2000" b="1" dirty="0" smtClean="0"/>
              <a:t>http</a:t>
            </a:r>
            <a:r>
              <a:rPr lang="ru-RU" sz="2000" b="1" dirty="0" smtClean="0"/>
              <a:t>://</a:t>
            </a:r>
            <a:r>
              <a:rPr lang="ru-RU" sz="2000" b="1" dirty="0" smtClean="0"/>
              <a:t>10.4.76.6:8090</a:t>
            </a:r>
            <a:r>
              <a:rPr lang="ru-RU" b="1" dirty="0" smtClean="0"/>
              <a:t> </a:t>
            </a:r>
            <a:r>
              <a:rPr lang="ru-RU" dirty="0" smtClean="0"/>
              <a:t>(для МО в </a:t>
            </a:r>
            <a:r>
              <a:rPr lang="ru-RU" dirty="0" err="1" smtClean="0"/>
              <a:t>Рубцовской</a:t>
            </a:r>
            <a:r>
              <a:rPr lang="ru-RU" dirty="0" smtClean="0"/>
              <a:t> зоне)</a:t>
            </a:r>
            <a:endParaRPr lang="ru-RU" dirty="0"/>
          </a:p>
          <a:p>
            <a:r>
              <a:rPr lang="ru-RU" dirty="0"/>
              <a:t>2. Войти по своим логином и паролем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4454" y="1427629"/>
            <a:ext cx="1266825" cy="361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4137" y="2836768"/>
            <a:ext cx="2428875" cy="1304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21976" y="1568825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3623" y="3307976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меню «Процедурный </a:t>
            </a:r>
            <a:r>
              <a:rPr lang="ru-RU" dirty="0" smtClean="0"/>
              <a:t>кабинет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3144"/>
          <a:stretch>
            <a:fillRect/>
          </a:stretch>
        </p:blipFill>
        <p:spPr bwMode="auto">
          <a:xfrm>
            <a:off x="1052846" y="1331168"/>
            <a:ext cx="9148429" cy="188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Прямая со стрелкой 4"/>
          <p:cNvCxnSpPr>
            <a:stCxn id="12" idx="0"/>
          </p:cNvCxnSpPr>
          <p:nvPr/>
        </p:nvCxnSpPr>
        <p:spPr>
          <a:xfrm rot="5400000" flipH="1" flipV="1">
            <a:off x="4836416" y="3145535"/>
            <a:ext cx="1509519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24325" y="4014594"/>
            <a:ext cx="2705100" cy="153728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Меню «Процедурный кабинет» для получения биоматериала и регистрации биоматериала в КДЦАК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81500" y="1857374"/>
            <a:ext cx="2543175" cy="638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9224"/>
            <a:ext cx="7610475" cy="349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Бланк направления  на лабораторные исследования в КДЦАК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761849"/>
            <a:ext cx="472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1600" dirty="0"/>
              <a:t>Процедурная медсестра при </a:t>
            </a:r>
            <a:r>
              <a:rPr lang="ru-RU" sz="1600" dirty="0" smtClean="0"/>
              <a:t>взятии </a:t>
            </a:r>
            <a:r>
              <a:rPr lang="ru-RU" sz="1600" dirty="0"/>
              <a:t>биоматериала работает с новым бланком направления на лабораторные исследования в КДЦАК, который назначил врач на приеме в ПК «Здравоохранения». </a:t>
            </a:r>
          </a:p>
          <a:p>
            <a:pPr marL="457200" indent="-457200">
              <a:buAutoNum type="arabicPeriod"/>
            </a:pPr>
            <a:r>
              <a:rPr lang="ru-RU" sz="1600" dirty="0"/>
              <a:t>Отличительной особенностью такого бланка от всех остальных является эмблема </a:t>
            </a:r>
            <a:r>
              <a:rPr lang="ru-RU" sz="1600" dirty="0" smtClean="0"/>
              <a:t>КГБУЗ «КДЦАК».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Так же на бланке указана другая важная информация:  </a:t>
            </a:r>
            <a:r>
              <a:rPr lang="ru-RU" sz="1600" dirty="0" smtClean="0"/>
              <a:t>№ </a:t>
            </a:r>
            <a:r>
              <a:rPr lang="ru-RU" sz="1600" dirty="0"/>
              <a:t>направления, по которому можно найти заказ в </a:t>
            </a:r>
            <a:r>
              <a:rPr lang="en-US" sz="1600" dirty="0"/>
              <a:t>WEB-</a:t>
            </a:r>
            <a:r>
              <a:rPr lang="ru-RU" sz="1600" dirty="0"/>
              <a:t>Лаборатории;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наименование группы лабораторных исследований, объединенных по способу забора биоматериала и изготовления результатов;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персональные данные пациента (на слайде они скрыты);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ФИО врача, назначивший лабораторное исследование;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состав заказа по услугам с номенклатурными номерами, на которые возникают взаиморасчеты;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место для приклеивания лабораторного номера биоматериала (</a:t>
            </a:r>
            <a:r>
              <a:rPr lang="en-US" sz="1600" dirty="0"/>
              <a:t>IDS</a:t>
            </a:r>
            <a:r>
              <a:rPr lang="ru-RU" sz="1600" dirty="0"/>
              <a:t>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25" y="1714500"/>
            <a:ext cx="1237673" cy="9086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7650" y="2105024"/>
            <a:ext cx="3110256" cy="2412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" y="4257675"/>
            <a:ext cx="4572000" cy="390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91249" y="3200400"/>
            <a:ext cx="8286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IDS</a:t>
            </a:r>
            <a:endParaRPr lang="ru-RU" sz="32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825" y="2914650"/>
            <a:ext cx="13716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1714499"/>
            <a:ext cx="1295400" cy="942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0499" y="3895725"/>
            <a:ext cx="2019301" cy="200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53036" y="115644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7012" y="1147484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69859" y="1165414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0500" y="2694442"/>
            <a:ext cx="3431242" cy="1124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845860" y="298524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8072" y="3738282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5719" y="296731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8189" y="4213412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photo_5314304357404708530_y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0773" t="30648" r="41390" b="45908"/>
          <a:stretch>
            <a:fillRect/>
          </a:stretch>
        </p:blipFill>
        <p:spPr>
          <a:xfrm rot="16200000">
            <a:off x="6123410" y="2811047"/>
            <a:ext cx="802436" cy="110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5058" y="1019115"/>
            <a:ext cx="1030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форме </a:t>
            </a:r>
            <a:r>
              <a:rPr lang="ru-RU" sz="2000" dirty="0"/>
              <a:t>получения </a:t>
            </a:r>
            <a:r>
              <a:rPr lang="ru-RU" sz="2000" dirty="0" smtClean="0"/>
              <a:t>биоматериала</a:t>
            </a:r>
            <a:r>
              <a:rPr lang="en-US" sz="2000" dirty="0" smtClean="0"/>
              <a:t> с</a:t>
            </a:r>
            <a:r>
              <a:rPr lang="ru-RU" sz="2000" dirty="0" err="1" smtClean="0"/>
              <a:t>канируем</a:t>
            </a:r>
            <a:r>
              <a:rPr lang="ru-RU" sz="2000" dirty="0" smtClean="0"/>
              <a:t> </a:t>
            </a:r>
            <a:r>
              <a:rPr lang="ru-RU" sz="2000" dirty="0"/>
              <a:t>штрих-код </a:t>
            </a:r>
            <a:r>
              <a:rPr lang="ru-RU" sz="2000" dirty="0" smtClean="0"/>
              <a:t>направления, которое </a:t>
            </a:r>
            <a:r>
              <a:rPr lang="ru-RU" sz="2000" dirty="0"/>
              <a:t>создал врач с </a:t>
            </a:r>
            <a:r>
              <a:rPr lang="ru-RU" sz="2000" dirty="0" smtClean="0"/>
              <a:t>приема в</a:t>
            </a:r>
            <a:r>
              <a:rPr lang="en-US" sz="2000" dirty="0" smtClean="0"/>
              <a:t> </a:t>
            </a:r>
            <a:r>
              <a:rPr lang="ru-RU" sz="2000" dirty="0" smtClean="0"/>
              <a:t>ПК «Здравоохранения» </a:t>
            </a:r>
            <a:r>
              <a:rPr lang="ru-RU" sz="2000" dirty="0"/>
              <a:t>для отправки </a:t>
            </a:r>
            <a:r>
              <a:rPr lang="ru-RU" sz="2000" dirty="0" smtClean="0"/>
              <a:t>его </a:t>
            </a:r>
            <a:r>
              <a:rPr lang="ru-RU" sz="2000" dirty="0"/>
              <a:t>в </a:t>
            </a:r>
            <a:r>
              <a:rPr lang="ru-RU" sz="2000" dirty="0" smtClean="0"/>
              <a:t>КГБУЗ «КДЦАК».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290" y="2109133"/>
            <a:ext cx="847725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24000" y="3818965"/>
            <a:ext cx="1739153" cy="3227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25836</TotalTime>
  <Words>1344</Words>
  <Application>Microsoft Office PowerPoint</Application>
  <PresentationFormat>Произвольный</PresentationFormat>
  <Paragraphs>149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Памятка  по регистрации биоматериала  в модуле WEB-лаборатория  ЛИС Ариадна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shishkin.k</cp:lastModifiedBy>
  <cp:revision>697</cp:revision>
  <dcterms:created xsi:type="dcterms:W3CDTF">2022-04-21T18:47:23Z</dcterms:created>
  <dcterms:modified xsi:type="dcterms:W3CDTF">2025-12-10T02:32:26Z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